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7" r:id="rId3"/>
    <p:sldId id="283" r:id="rId4"/>
    <p:sldId id="264" r:id="rId5"/>
    <p:sldId id="288" r:id="rId6"/>
    <p:sldId id="287" r:id="rId7"/>
    <p:sldId id="289" r:id="rId8"/>
    <p:sldId id="290" r:id="rId9"/>
    <p:sldId id="293" r:id="rId10"/>
    <p:sldId id="292" r:id="rId11"/>
    <p:sldId id="291" r:id="rId12"/>
    <p:sldId id="316" r:id="rId13"/>
    <p:sldId id="294" r:id="rId14"/>
    <p:sldId id="295" r:id="rId15"/>
    <p:sldId id="296" r:id="rId16"/>
    <p:sldId id="297" r:id="rId17"/>
    <p:sldId id="298" r:id="rId18"/>
    <p:sldId id="299" r:id="rId19"/>
    <p:sldId id="300" r:id="rId20"/>
    <p:sldId id="301" r:id="rId21"/>
    <p:sldId id="303" r:id="rId22"/>
    <p:sldId id="302" r:id="rId23"/>
    <p:sldId id="318" r:id="rId24"/>
    <p:sldId id="319" r:id="rId25"/>
    <p:sldId id="304" r:id="rId26"/>
    <p:sldId id="305" r:id="rId27"/>
    <p:sldId id="317" r:id="rId28"/>
    <p:sldId id="306" r:id="rId29"/>
    <p:sldId id="307" r:id="rId30"/>
    <p:sldId id="308" r:id="rId31"/>
    <p:sldId id="309" r:id="rId32"/>
    <p:sldId id="315" r:id="rId33"/>
    <p:sldId id="310" r:id="rId34"/>
    <p:sldId id="311" r:id="rId35"/>
    <p:sldId id="314" r:id="rId36"/>
    <p:sldId id="320" r:id="rId37"/>
    <p:sldId id="313"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21D77-64A0-6B26-FA8C-6C3FED0C2373}" name="Drakeford, Katherine" initials="DK" userId="S::KATHERINE.DRAKEFORD@tetratech.com::4ab12005-9127-4e41-a664-2391803346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8" autoAdjust="0"/>
    <p:restoredTop sz="82491" autoAdjust="0"/>
  </p:normalViewPr>
  <p:slideViewPr>
    <p:cSldViewPr snapToGrid="0">
      <p:cViewPr varScale="1">
        <p:scale>
          <a:sx n="82" d="100"/>
          <a:sy n="82" d="100"/>
        </p:scale>
        <p:origin x="712" y="40"/>
      </p:cViewPr>
      <p:guideLst/>
    </p:cSldViewPr>
  </p:slideViewPr>
  <p:notesTextViewPr>
    <p:cViewPr>
      <p:scale>
        <a:sx n="1" d="1"/>
        <a:sy n="1" d="1"/>
      </p:scale>
      <p:origin x="0" y="0"/>
    </p:cViewPr>
  </p:notesTextViewPr>
  <p:notesViewPr>
    <p:cSldViewPr snapToGrid="0">
      <p:cViewPr varScale="1">
        <p:scale>
          <a:sx n="55" d="100"/>
          <a:sy n="55" d="100"/>
        </p:scale>
        <p:origin x="1738"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953E15F-88D3-453B-93EE-359AA3EC116E}" type="datetimeFigureOut">
              <a:rPr lang="en-US" smtClean="0"/>
              <a:t>5/30/2023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042D743-67E2-4D94-AF89-7D36E2031794}" type="slidenum">
              <a:rPr lang="en-US" smtClean="0"/>
              <a:t>‹#›</a:t>
            </a:fld>
            <a:endParaRPr lang="en-US"/>
          </a:p>
        </p:txBody>
      </p:sp>
    </p:spTree>
    <p:extLst>
      <p:ext uri="{BB962C8B-B14F-4D97-AF65-F5344CB8AC3E}">
        <p14:creationId xmlns:p14="http://schemas.microsoft.com/office/powerpoint/2010/main" val="132852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1</a:t>
            </a:fld>
            <a:endParaRPr lang="en-US"/>
          </a:p>
        </p:txBody>
      </p:sp>
    </p:spTree>
    <p:extLst>
      <p:ext uri="{BB962C8B-B14F-4D97-AF65-F5344CB8AC3E}">
        <p14:creationId xmlns:p14="http://schemas.microsoft.com/office/powerpoint/2010/main" val="93653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10</a:t>
            </a:fld>
            <a:endParaRPr lang="en-US"/>
          </a:p>
        </p:txBody>
      </p:sp>
    </p:spTree>
    <p:extLst>
      <p:ext uri="{BB962C8B-B14F-4D97-AF65-F5344CB8AC3E}">
        <p14:creationId xmlns:p14="http://schemas.microsoft.com/office/powerpoint/2010/main" val="228484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EW will go through with workshop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15 minutes make presentation of their discussions to the whole group present followed by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11</a:t>
            </a:fld>
            <a:endParaRPr lang="en-US"/>
          </a:p>
        </p:txBody>
      </p:sp>
    </p:spTree>
    <p:extLst>
      <p:ext uri="{BB962C8B-B14F-4D97-AF65-F5344CB8AC3E}">
        <p14:creationId xmlns:p14="http://schemas.microsoft.com/office/powerpoint/2010/main" val="331579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Circulate TOR for CWMH as an example.</a:t>
            </a:r>
          </a:p>
          <a:p>
            <a:endParaRPr lang="en-AU" dirty="0"/>
          </a:p>
        </p:txBody>
      </p:sp>
      <p:sp>
        <p:nvSpPr>
          <p:cNvPr id="4" name="Slide Number Placeholder 3"/>
          <p:cNvSpPr>
            <a:spLocks noGrp="1"/>
          </p:cNvSpPr>
          <p:nvPr>
            <p:ph type="sldNum" sz="quarter" idx="5"/>
          </p:nvPr>
        </p:nvSpPr>
        <p:spPr/>
        <p:txBody>
          <a:bodyPr/>
          <a:lstStyle/>
          <a:p>
            <a:fld id="{E042D743-67E2-4D94-AF89-7D36E2031794}" type="slidenum">
              <a:rPr lang="en-US" smtClean="0"/>
              <a:t>12</a:t>
            </a:fld>
            <a:endParaRPr lang="en-US"/>
          </a:p>
        </p:txBody>
      </p:sp>
    </p:spTree>
    <p:extLst>
      <p:ext uri="{BB962C8B-B14F-4D97-AF65-F5344CB8AC3E}">
        <p14:creationId xmlns:p14="http://schemas.microsoft.com/office/powerpoint/2010/main" val="379857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13</a:t>
            </a:fld>
            <a:endParaRPr lang="en-US"/>
          </a:p>
        </p:txBody>
      </p:sp>
    </p:spTree>
    <p:extLst>
      <p:ext uri="{BB962C8B-B14F-4D97-AF65-F5344CB8AC3E}">
        <p14:creationId xmlns:p14="http://schemas.microsoft.com/office/powerpoint/2010/main" val="940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14</a:t>
            </a:fld>
            <a:endParaRPr lang="en-US"/>
          </a:p>
        </p:txBody>
      </p:sp>
    </p:spTree>
    <p:extLst>
      <p:ext uri="{BB962C8B-B14F-4D97-AF65-F5344CB8AC3E}">
        <p14:creationId xmlns:p14="http://schemas.microsoft.com/office/powerpoint/2010/main" val="2671934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15</a:t>
            </a:fld>
            <a:endParaRPr lang="en-US"/>
          </a:p>
        </p:txBody>
      </p:sp>
    </p:spTree>
    <p:extLst>
      <p:ext uri="{BB962C8B-B14F-4D97-AF65-F5344CB8AC3E}">
        <p14:creationId xmlns:p14="http://schemas.microsoft.com/office/powerpoint/2010/main" val="97336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Minor works SOP, tracker and flow chart – available on MHMS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16</a:t>
            </a:fld>
            <a:endParaRPr lang="en-US"/>
          </a:p>
        </p:txBody>
      </p:sp>
    </p:spTree>
    <p:extLst>
      <p:ext uri="{BB962C8B-B14F-4D97-AF65-F5344CB8AC3E}">
        <p14:creationId xmlns:p14="http://schemas.microsoft.com/office/powerpoint/2010/main" val="208960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17</a:t>
            </a:fld>
            <a:endParaRPr lang="en-US"/>
          </a:p>
        </p:txBody>
      </p:sp>
    </p:spTree>
    <p:extLst>
      <p:ext uri="{BB962C8B-B14F-4D97-AF65-F5344CB8AC3E}">
        <p14:creationId xmlns:p14="http://schemas.microsoft.com/office/powerpoint/2010/main" val="208230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18</a:t>
            </a:fld>
            <a:endParaRPr lang="en-US"/>
          </a:p>
        </p:txBody>
      </p:sp>
    </p:spTree>
    <p:extLst>
      <p:ext uri="{BB962C8B-B14F-4D97-AF65-F5344CB8AC3E}">
        <p14:creationId xmlns:p14="http://schemas.microsoft.com/office/powerpoint/2010/main" val="107196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19</a:t>
            </a:fld>
            <a:endParaRPr lang="en-US"/>
          </a:p>
        </p:txBody>
      </p:sp>
    </p:spTree>
    <p:extLst>
      <p:ext uri="{BB962C8B-B14F-4D97-AF65-F5344CB8AC3E}">
        <p14:creationId xmlns:p14="http://schemas.microsoft.com/office/powerpoint/2010/main" val="340839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Understanding Hospital-Based Counselling (HBC) and Mental Health Provision</a:t>
            </a:r>
          </a:p>
          <a:p>
            <a:pPr marL="0" indent="0" algn="l">
              <a:buNone/>
            </a:pPr>
            <a:endParaRPr lang="en-US" sz="1200" dirty="0"/>
          </a:p>
          <a:p>
            <a:pPr marL="0" indent="0" algn="l">
              <a:buNone/>
            </a:pPr>
            <a:r>
              <a:rPr lang="en-US" sz="1200" i="1" dirty="0"/>
              <a:t>What do medical and health Officers need to know?</a:t>
            </a:r>
          </a:p>
          <a:p>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a:t>
            </a:fld>
            <a:endParaRPr lang="en-US"/>
          </a:p>
        </p:txBody>
      </p:sp>
    </p:spTree>
    <p:extLst>
      <p:ext uri="{BB962C8B-B14F-4D97-AF65-F5344CB8AC3E}">
        <p14:creationId xmlns:p14="http://schemas.microsoft.com/office/powerpoint/2010/main" val="597165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20</a:t>
            </a:fld>
            <a:endParaRPr lang="en-US"/>
          </a:p>
        </p:txBody>
      </p:sp>
    </p:spTree>
    <p:extLst>
      <p:ext uri="{BB962C8B-B14F-4D97-AF65-F5344CB8AC3E}">
        <p14:creationId xmlns:p14="http://schemas.microsoft.com/office/powerpoint/2010/main" val="1860621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21</a:t>
            </a:fld>
            <a:endParaRPr lang="en-US"/>
          </a:p>
        </p:txBody>
      </p:sp>
    </p:spTree>
    <p:extLst>
      <p:ext uri="{BB962C8B-B14F-4D97-AF65-F5344CB8AC3E}">
        <p14:creationId xmlns:p14="http://schemas.microsoft.com/office/powerpoint/2010/main" val="896456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Chair </a:t>
            </a:r>
          </a:p>
          <a:p>
            <a:pPr marL="171450" indent="-171450">
              <a:buFont typeface="Arial" panose="020B0604020202020204" pitchFamily="34" charset="0"/>
              <a:buChar char="•"/>
            </a:pPr>
            <a:r>
              <a:rPr lang="en-US" dirty="0"/>
              <a:t>Chair is a key position. It is the chair that keeps the BOV moving no matter what. You must give it the time and commitment.</a:t>
            </a:r>
          </a:p>
          <a:p>
            <a:pPr marL="171450" indent="-171450">
              <a:buFont typeface="Arial" panose="020B0604020202020204" pitchFamily="34" charset="0"/>
              <a:buChar char="•"/>
            </a:pPr>
            <a:r>
              <a:rPr lang="en-US" dirty="0"/>
              <a:t>Oversee and coordinate board and meetings. </a:t>
            </a:r>
          </a:p>
          <a:p>
            <a:pPr marL="171450" indent="-171450">
              <a:buFont typeface="Arial" panose="020B0604020202020204" pitchFamily="34" charset="0"/>
              <a:buChar char="•"/>
            </a:pPr>
            <a:r>
              <a:rPr lang="en-US" dirty="0"/>
              <a:t>Set the agenda and direction. </a:t>
            </a:r>
          </a:p>
          <a:p>
            <a:pPr marL="171450" indent="-171450">
              <a:buFont typeface="Arial" panose="020B0604020202020204" pitchFamily="34" charset="0"/>
              <a:buChar char="•"/>
            </a:pPr>
            <a:r>
              <a:rPr lang="en-US" dirty="0"/>
              <a:t>Develop annual objectives and action plans, guide needs, priorities, strategic plans, activities.</a:t>
            </a:r>
          </a:p>
          <a:p>
            <a:pPr marL="171450" indent="-171450">
              <a:buFont typeface="Arial" panose="020B0604020202020204" pitchFamily="34" charset="0"/>
              <a:buChar char="•"/>
            </a:pPr>
            <a:r>
              <a:rPr lang="en-US" dirty="0"/>
              <a:t>Point of communication with Minister and MS and PS, and MOH </a:t>
            </a:r>
          </a:p>
          <a:p>
            <a:pPr marL="171450" indent="-171450">
              <a:buFont typeface="Arial" panose="020B0604020202020204" pitchFamily="34" charset="0"/>
              <a:buChar char="•"/>
            </a:pPr>
            <a:r>
              <a:rPr lang="en-US" dirty="0"/>
              <a:t>The board chair also serves as the spokesperson and a voice of the board to the rest of the hospital staff and to the community.</a:t>
            </a:r>
          </a:p>
          <a:p>
            <a:pPr marL="171450" indent="-171450">
              <a:buFont typeface="Arial" panose="020B0604020202020204" pitchFamily="34" charset="0"/>
              <a:buChar char="•"/>
            </a:pPr>
            <a:r>
              <a:rPr lang="en-US" dirty="0"/>
              <a:t>Always looking out for assistance</a:t>
            </a:r>
          </a:p>
          <a:p>
            <a:pPr marL="171450" indent="-171450">
              <a:buFont typeface="Arial" panose="020B0604020202020204" pitchFamily="34" charset="0"/>
              <a:buChar char="•"/>
            </a:pPr>
            <a:r>
              <a:rPr lang="en-US" dirty="0"/>
              <a:t>Always open and spend time meeting with donors and other providers </a:t>
            </a:r>
          </a:p>
          <a:p>
            <a:pPr marL="171450" indent="-171450">
              <a:buFont typeface="Arial" panose="020B0604020202020204" pitchFamily="34" charset="0"/>
              <a:buChar char="•"/>
            </a:pPr>
            <a:endParaRPr lang="en-US" dirty="0"/>
          </a:p>
          <a:p>
            <a:pPr marL="0" indent="0">
              <a:buNone/>
            </a:pPr>
            <a:r>
              <a:rPr lang="en-US" b="1" dirty="0"/>
              <a:t>There is a need for a good Secretary - a central importance. </a:t>
            </a:r>
          </a:p>
          <a:p>
            <a:pPr marL="171450" indent="-171450">
              <a:buFont typeface="Arial" panose="020B0604020202020204" pitchFamily="34" charset="0"/>
              <a:buChar char="•"/>
            </a:pPr>
            <a:r>
              <a:rPr lang="en-US" dirty="0"/>
              <a:t>Works closely with the Chair to put together the meeting agenda, papers, record all discussions in meetings, produce the minutes and distribute these in a timely manner. </a:t>
            </a:r>
          </a:p>
          <a:p>
            <a:pPr marL="171450" indent="-171450">
              <a:buFont typeface="Arial" panose="020B0604020202020204" pitchFamily="34" charset="0"/>
              <a:buChar char="•"/>
            </a:pPr>
            <a:r>
              <a:rPr lang="en-US" dirty="0"/>
              <a:t>The secretary is responsible for maintaining the official records of the board meetings and keeps the Board members informed.</a:t>
            </a:r>
          </a:p>
          <a:p>
            <a:pPr marL="171450" indent="-171450">
              <a:buFont typeface="Arial" panose="020B0604020202020204" pitchFamily="34" charset="0"/>
              <a:buChar char="•"/>
            </a:pPr>
            <a:r>
              <a:rPr lang="en-US" dirty="0"/>
              <a:t>Also responsible for overseeing the quality of meetings and attendance. Formal KPIs for Board being developed. Keeps records.</a:t>
            </a:r>
          </a:p>
          <a:p>
            <a:pPr marL="171450" indent="-171450">
              <a:buFont typeface="Arial" panose="020B0604020202020204" pitchFamily="34" charset="0"/>
              <a:buChar char="•"/>
            </a:pPr>
            <a:r>
              <a:rPr lang="en-US" dirty="0"/>
              <a:t>Success of a BOV depends on this position. (EW to state experience here with CWMH BOV)</a:t>
            </a:r>
          </a:p>
          <a:p>
            <a:pPr marL="0" indent="0">
              <a:buNone/>
            </a:pPr>
            <a:endParaRPr lang="en-US" dirty="0"/>
          </a:p>
          <a:p>
            <a:pPr marL="0" indent="0">
              <a:buNone/>
            </a:pPr>
            <a:r>
              <a:rPr lang="en-US" dirty="0"/>
              <a:t>At this point Losalini Tavaga to take over</a:t>
            </a:r>
          </a:p>
          <a:p>
            <a:pPr marL="0" indent="0">
              <a:buNone/>
            </a:pPr>
            <a:endParaRPr lang="en-US" dirty="0"/>
          </a:p>
          <a:p>
            <a:pPr marL="171450" indent="-171450">
              <a:buFont typeface="Arial" panose="020B0604020202020204" pitchFamily="34" charset="0"/>
              <a:buChar char="•"/>
            </a:pPr>
            <a:r>
              <a:rPr lang="en-US" dirty="0"/>
              <a:t>Describe work/responsibility as Secretary and touch on:</a:t>
            </a:r>
          </a:p>
          <a:p>
            <a:pPr marL="171450" indent="-171450">
              <a:buFont typeface="Arial" panose="020B0604020202020204" pitchFamily="34" charset="0"/>
              <a:buChar char="•"/>
            </a:pPr>
            <a:r>
              <a:rPr lang="en-US" dirty="0"/>
              <a:t>Agenda</a:t>
            </a:r>
          </a:p>
          <a:p>
            <a:pPr marL="171450" indent="-171450">
              <a:buFont typeface="Arial" panose="020B0604020202020204" pitchFamily="34" charset="0"/>
              <a:buChar char="•"/>
            </a:pPr>
            <a:r>
              <a:rPr lang="en-US" dirty="0"/>
              <a:t>Notice of Meeting</a:t>
            </a:r>
          </a:p>
          <a:p>
            <a:pPr marL="171450" indent="-171450">
              <a:buFont typeface="Arial" panose="020B0604020202020204" pitchFamily="34" charset="0"/>
              <a:buChar char="•"/>
            </a:pPr>
            <a:r>
              <a:rPr lang="en-US" dirty="0"/>
              <a:t>Minute taking</a:t>
            </a:r>
          </a:p>
          <a:p>
            <a:pPr marL="171450" indent="-171450">
              <a:buFont typeface="Arial" panose="020B0604020202020204" pitchFamily="34" charset="0"/>
              <a:buChar char="•"/>
            </a:pPr>
            <a:r>
              <a:rPr lang="en-US" dirty="0"/>
              <a:t>Minutes in timely manner</a:t>
            </a:r>
          </a:p>
          <a:p>
            <a:pPr marL="171450" indent="-171450">
              <a:buFont typeface="Arial" panose="020B0604020202020204" pitchFamily="34" charset="0"/>
              <a:buChar char="•"/>
            </a:pPr>
            <a:r>
              <a:rPr lang="en-US" dirty="0"/>
              <a:t>Chair and Secretary working together</a:t>
            </a:r>
          </a:p>
          <a:p>
            <a:pPr marL="171450" indent="-171450">
              <a:buFont typeface="Arial" panose="020B0604020202020204" pitchFamily="34" charset="0"/>
              <a:buChar char="•"/>
            </a:pPr>
            <a:r>
              <a:rPr lang="en-US" dirty="0"/>
              <a:t>Communicating with Board members</a:t>
            </a:r>
          </a:p>
          <a:p>
            <a:pPr marL="171450" indent="-171450">
              <a:buFont typeface="Arial" panose="020B0604020202020204" pitchFamily="34" charset="0"/>
              <a:buChar char="•"/>
            </a:pPr>
            <a:r>
              <a:rPr lang="en-US" dirty="0"/>
              <a:t>Sending out notices of meetings </a:t>
            </a:r>
            <a:r>
              <a:rPr lang="en-US" dirty="0" err="1"/>
              <a:t>etc</a:t>
            </a:r>
            <a:r>
              <a:rPr lang="en-US" dirty="0"/>
              <a:t>, reports, minutes to members</a:t>
            </a:r>
          </a:p>
          <a:p>
            <a:pPr marL="171450" indent="-171450">
              <a:buFont typeface="Arial" panose="020B0604020202020204" pitchFamily="34" charset="0"/>
              <a:buChar char="•"/>
            </a:pPr>
            <a:r>
              <a:rPr lang="en-US" dirty="0"/>
              <a:t>KPIs</a:t>
            </a:r>
          </a:p>
          <a:p>
            <a:pPr marL="171450" indent="-171450">
              <a:buFont typeface="Arial" panose="020B0604020202020204" pitchFamily="34" charset="0"/>
              <a:buChar char="•"/>
            </a:pPr>
            <a:r>
              <a:rPr lang="en-US" dirty="0"/>
              <a:t>Experiences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Treasurer (EW)</a:t>
            </a:r>
          </a:p>
          <a:p>
            <a:pPr marL="171450" indent="-171450">
              <a:buFont typeface="Arial" panose="020B0604020202020204" pitchFamily="34" charset="0"/>
              <a:buChar char="•"/>
            </a:pPr>
            <a:r>
              <a:rPr lang="en-US" dirty="0"/>
              <a:t>Serves as a financial advisor.</a:t>
            </a:r>
          </a:p>
          <a:p>
            <a:pPr marL="171450" indent="-171450">
              <a:buFont typeface="Arial" panose="020B0604020202020204" pitchFamily="34" charset="0"/>
              <a:buChar char="•"/>
            </a:pPr>
            <a:r>
              <a:rPr lang="en-US" dirty="0"/>
              <a:t>Getting the BOV registered with FRCS and application for tax exempt approval as government body.</a:t>
            </a:r>
          </a:p>
          <a:p>
            <a:pPr marL="171450" indent="-171450">
              <a:buFont typeface="Arial" panose="020B0604020202020204" pitchFamily="34" charset="0"/>
              <a:buChar char="•"/>
            </a:pPr>
            <a:r>
              <a:rPr lang="en-US" dirty="0"/>
              <a:t>Responsible for keeping and producing complete and accurate financial reports for the approval of the board. </a:t>
            </a:r>
          </a:p>
          <a:p>
            <a:pPr marL="171450" indent="-171450">
              <a:buFont typeface="Arial" panose="020B0604020202020204" pitchFamily="34" charset="0"/>
              <a:buChar char="•"/>
            </a:pPr>
            <a:r>
              <a:rPr lang="en-US" dirty="0"/>
              <a:t>Overall, the treasurer manages the health care BOV cash flow, bank accounts, and debt management. </a:t>
            </a:r>
          </a:p>
          <a:p>
            <a:pPr marL="171450" indent="-171450">
              <a:buFont typeface="Arial" panose="020B0604020202020204" pitchFamily="34" charset="0"/>
              <a:buChar char="•"/>
            </a:pPr>
            <a:r>
              <a:rPr lang="en-US" dirty="0"/>
              <a:t>Responds to donors and provides receipts for all donations, </a:t>
            </a:r>
            <a:r>
              <a:rPr lang="en-US" dirty="0" err="1"/>
              <a:t>etc</a:t>
            </a:r>
            <a:endParaRPr lang="en-US" dirty="0"/>
          </a:p>
          <a:p>
            <a:pPr marL="171450" indent="-171450">
              <a:buFont typeface="Arial" panose="020B0604020202020204" pitchFamily="34" charset="0"/>
              <a:buChar char="•"/>
            </a:pPr>
            <a:r>
              <a:rPr lang="en-US" dirty="0"/>
              <a:t>Responsible for the Annual Audit to be done by an independent auditor – due 31st March annually. This is crucial task to be compliant. This is submitted to Minister on or before 31 March of the next year. So 2022 Annual Audit submitted to Minister before 31 March 2023</a:t>
            </a:r>
          </a:p>
          <a:p>
            <a:pPr marL="0" indent="0">
              <a:buFont typeface="Arial" panose="020B0604020202020204" pitchFamily="34" charset="0"/>
              <a:buNone/>
            </a:pPr>
            <a:endParaRPr lang="en-US" dirty="0"/>
          </a:p>
          <a:p>
            <a:pPr marL="0" indent="0">
              <a:buNone/>
            </a:pPr>
            <a:endParaRPr lang="en-US"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22</a:t>
            </a:fld>
            <a:endParaRPr lang="en-US"/>
          </a:p>
        </p:txBody>
      </p:sp>
    </p:spTree>
    <p:extLst>
      <p:ext uri="{BB962C8B-B14F-4D97-AF65-F5344CB8AC3E}">
        <p14:creationId xmlns:p14="http://schemas.microsoft.com/office/powerpoint/2010/main" val="2875679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There is a need for a good Secretary - a central importance. </a:t>
            </a:r>
          </a:p>
          <a:p>
            <a:pPr marL="171450" indent="-171450">
              <a:buFont typeface="Arial" panose="020B0604020202020204" pitchFamily="34" charset="0"/>
              <a:buChar char="•"/>
            </a:pPr>
            <a:r>
              <a:rPr lang="en-US" dirty="0"/>
              <a:t>Works closely with the Chair to put together the meeting agenda, papers, record all discussions in meetings, produce the minutes and distribute these in a timely manner. </a:t>
            </a:r>
          </a:p>
          <a:p>
            <a:pPr marL="171450" indent="-171450">
              <a:buFont typeface="Arial" panose="020B0604020202020204" pitchFamily="34" charset="0"/>
              <a:buChar char="•"/>
            </a:pPr>
            <a:r>
              <a:rPr lang="en-US" dirty="0"/>
              <a:t>The secretary is responsible for maintaining the official records of the board meetings and keeps the Board members informed.</a:t>
            </a:r>
          </a:p>
          <a:p>
            <a:pPr marL="171450" indent="-171450">
              <a:buFont typeface="Arial" panose="020B0604020202020204" pitchFamily="34" charset="0"/>
              <a:buChar char="•"/>
            </a:pPr>
            <a:r>
              <a:rPr lang="en-US" dirty="0"/>
              <a:t>Also responsible for overseeing the quality of meetings and attendance. Formal KPIs for Board being developed. Keeps records.</a:t>
            </a:r>
          </a:p>
          <a:p>
            <a:pPr marL="171450" indent="-171450">
              <a:buFont typeface="Arial" panose="020B0604020202020204" pitchFamily="34" charset="0"/>
              <a:buChar char="•"/>
            </a:pPr>
            <a:r>
              <a:rPr lang="en-US" dirty="0"/>
              <a:t>Success of a BOV depends on this position. (EW to state experience here with CWMH BOV)</a:t>
            </a:r>
          </a:p>
          <a:p>
            <a:pPr marL="0" indent="0">
              <a:buNone/>
            </a:pPr>
            <a:endParaRPr lang="en-US" dirty="0"/>
          </a:p>
          <a:p>
            <a:pPr marL="0" indent="0">
              <a:buNone/>
            </a:pPr>
            <a:r>
              <a:rPr lang="en-US" dirty="0"/>
              <a:t>At this point Losalini Tavaga to take over</a:t>
            </a:r>
          </a:p>
          <a:p>
            <a:pPr marL="0" indent="0">
              <a:buNone/>
            </a:pPr>
            <a:endParaRPr lang="en-US" dirty="0"/>
          </a:p>
          <a:p>
            <a:pPr marL="171450" indent="-171450">
              <a:buFont typeface="Arial" panose="020B0604020202020204" pitchFamily="34" charset="0"/>
              <a:buChar char="•"/>
            </a:pPr>
            <a:r>
              <a:rPr lang="en-US" dirty="0"/>
              <a:t>Describe work/responsibility as Secretary and touch on:</a:t>
            </a:r>
          </a:p>
          <a:p>
            <a:pPr marL="171450" indent="-171450">
              <a:buFont typeface="Arial" panose="020B0604020202020204" pitchFamily="34" charset="0"/>
              <a:buChar char="•"/>
            </a:pPr>
            <a:r>
              <a:rPr lang="en-US" dirty="0"/>
              <a:t>Agenda</a:t>
            </a:r>
          </a:p>
          <a:p>
            <a:pPr marL="171450" indent="-171450">
              <a:buFont typeface="Arial" panose="020B0604020202020204" pitchFamily="34" charset="0"/>
              <a:buChar char="•"/>
            </a:pPr>
            <a:r>
              <a:rPr lang="en-US" dirty="0"/>
              <a:t>Notice of Meeting</a:t>
            </a:r>
          </a:p>
          <a:p>
            <a:pPr marL="171450" indent="-171450">
              <a:buFont typeface="Arial" panose="020B0604020202020204" pitchFamily="34" charset="0"/>
              <a:buChar char="•"/>
            </a:pPr>
            <a:r>
              <a:rPr lang="en-US" dirty="0"/>
              <a:t>Minute taking</a:t>
            </a:r>
          </a:p>
          <a:p>
            <a:pPr marL="171450" indent="-171450">
              <a:buFont typeface="Arial" panose="020B0604020202020204" pitchFamily="34" charset="0"/>
              <a:buChar char="•"/>
            </a:pPr>
            <a:r>
              <a:rPr lang="en-US" dirty="0"/>
              <a:t>Minutes in timely manner</a:t>
            </a:r>
          </a:p>
          <a:p>
            <a:pPr marL="171450" indent="-171450">
              <a:buFont typeface="Arial" panose="020B0604020202020204" pitchFamily="34" charset="0"/>
              <a:buChar char="•"/>
            </a:pPr>
            <a:r>
              <a:rPr lang="en-US" dirty="0"/>
              <a:t>Chair and Secretary working together</a:t>
            </a:r>
          </a:p>
          <a:p>
            <a:pPr marL="171450" indent="-171450">
              <a:buFont typeface="Arial" panose="020B0604020202020204" pitchFamily="34" charset="0"/>
              <a:buChar char="•"/>
            </a:pPr>
            <a:r>
              <a:rPr lang="en-US" dirty="0"/>
              <a:t>Communicating with Board members</a:t>
            </a:r>
          </a:p>
          <a:p>
            <a:pPr marL="171450" indent="-171450">
              <a:buFont typeface="Arial" panose="020B0604020202020204" pitchFamily="34" charset="0"/>
              <a:buChar char="•"/>
            </a:pPr>
            <a:r>
              <a:rPr lang="en-US" dirty="0"/>
              <a:t>Sending out notices of meetings </a:t>
            </a:r>
            <a:r>
              <a:rPr lang="en-US" dirty="0" err="1"/>
              <a:t>etc</a:t>
            </a:r>
            <a:r>
              <a:rPr lang="en-US" dirty="0"/>
              <a:t>, reports, minutes to members</a:t>
            </a:r>
          </a:p>
          <a:p>
            <a:pPr marL="171450" indent="-171450">
              <a:buFont typeface="Arial" panose="020B0604020202020204" pitchFamily="34" charset="0"/>
              <a:buChar char="•"/>
            </a:pPr>
            <a:r>
              <a:rPr lang="en-US" dirty="0"/>
              <a:t>KPIs</a:t>
            </a:r>
          </a:p>
          <a:p>
            <a:pPr marL="171450" indent="-171450">
              <a:buFont typeface="Arial" panose="020B0604020202020204" pitchFamily="34" charset="0"/>
              <a:buChar char="•"/>
            </a:pPr>
            <a:r>
              <a:rPr lang="en-US" dirty="0"/>
              <a:t>Experiences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Treasurer (EW)</a:t>
            </a:r>
          </a:p>
          <a:p>
            <a:pPr marL="171450" indent="-171450">
              <a:buFont typeface="Arial" panose="020B0604020202020204" pitchFamily="34" charset="0"/>
              <a:buChar char="•"/>
            </a:pPr>
            <a:r>
              <a:rPr lang="en-US" dirty="0"/>
              <a:t>Serves as a financial advisor.</a:t>
            </a:r>
          </a:p>
          <a:p>
            <a:pPr marL="171450" indent="-171450">
              <a:buFont typeface="Arial" panose="020B0604020202020204" pitchFamily="34" charset="0"/>
              <a:buChar char="•"/>
            </a:pPr>
            <a:r>
              <a:rPr lang="en-US" dirty="0"/>
              <a:t>Getting the BOV registered with FRCS and application for tax exempt approval as government body.</a:t>
            </a:r>
          </a:p>
          <a:p>
            <a:pPr marL="171450" indent="-171450">
              <a:buFont typeface="Arial" panose="020B0604020202020204" pitchFamily="34" charset="0"/>
              <a:buChar char="•"/>
            </a:pPr>
            <a:r>
              <a:rPr lang="en-US" dirty="0"/>
              <a:t>Responsible for keeping and producing complete and accurate financial reports for the approval of the board. </a:t>
            </a:r>
          </a:p>
          <a:p>
            <a:pPr marL="171450" indent="-171450">
              <a:buFont typeface="Arial" panose="020B0604020202020204" pitchFamily="34" charset="0"/>
              <a:buChar char="•"/>
            </a:pPr>
            <a:r>
              <a:rPr lang="en-US" dirty="0"/>
              <a:t>Overall, the treasurer manages the health care BOV cash flow, bank accounts, and debt management. </a:t>
            </a:r>
          </a:p>
          <a:p>
            <a:pPr marL="171450" indent="-171450">
              <a:buFont typeface="Arial" panose="020B0604020202020204" pitchFamily="34" charset="0"/>
              <a:buChar char="•"/>
            </a:pPr>
            <a:r>
              <a:rPr lang="en-US" dirty="0"/>
              <a:t>Responds to donors and provides receipts for all donations, </a:t>
            </a:r>
            <a:r>
              <a:rPr lang="en-US" dirty="0" err="1"/>
              <a:t>etc</a:t>
            </a:r>
            <a:endParaRPr lang="en-US" dirty="0"/>
          </a:p>
          <a:p>
            <a:pPr marL="171450" indent="-171450">
              <a:buFont typeface="Arial" panose="020B0604020202020204" pitchFamily="34" charset="0"/>
              <a:buChar char="•"/>
            </a:pPr>
            <a:r>
              <a:rPr lang="en-US" dirty="0"/>
              <a:t>Responsible for the Annual Audit to be done by an independent auditor – due 31st March annually. This is crucial task to be compliant. This is submitted to Minister on or before 31 March of the next year. So 2022 Annual Audit submitted to Minister before 31 March 2023</a:t>
            </a:r>
          </a:p>
          <a:p>
            <a:pPr marL="0" indent="0">
              <a:buFont typeface="Arial" panose="020B0604020202020204" pitchFamily="34" charset="0"/>
              <a:buNone/>
            </a:pPr>
            <a:endParaRPr lang="en-US" dirty="0"/>
          </a:p>
          <a:p>
            <a:pPr marL="0" indent="0">
              <a:buNone/>
            </a:pPr>
            <a:endParaRPr lang="en-US"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23</a:t>
            </a:fld>
            <a:endParaRPr lang="en-US"/>
          </a:p>
        </p:txBody>
      </p:sp>
    </p:spTree>
    <p:extLst>
      <p:ext uri="{BB962C8B-B14F-4D97-AF65-F5344CB8AC3E}">
        <p14:creationId xmlns:p14="http://schemas.microsoft.com/office/powerpoint/2010/main" val="201099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There is a need for a good Secretary - a central importance. </a:t>
            </a:r>
          </a:p>
          <a:p>
            <a:pPr marL="171450" indent="-171450">
              <a:buFont typeface="Arial" panose="020B0604020202020204" pitchFamily="34" charset="0"/>
              <a:buChar char="•"/>
            </a:pPr>
            <a:r>
              <a:rPr lang="en-US" dirty="0"/>
              <a:t>Success of a BOV depends on this position. (EW to state experience here with CWMH BOV)</a:t>
            </a:r>
          </a:p>
          <a:p>
            <a:pPr marL="0" indent="0">
              <a:buNone/>
            </a:pPr>
            <a:endParaRPr lang="en-US" dirty="0"/>
          </a:p>
          <a:p>
            <a:pPr marL="0" indent="0">
              <a:buNone/>
            </a:pPr>
            <a:r>
              <a:rPr lang="en-US" dirty="0"/>
              <a:t>At this point Losalini Tavaga to take over</a:t>
            </a:r>
          </a:p>
          <a:p>
            <a:pPr marL="0" indent="0">
              <a:buNone/>
            </a:pPr>
            <a:endParaRPr lang="en-US" dirty="0"/>
          </a:p>
          <a:p>
            <a:pPr marL="171450" indent="-171450">
              <a:buFont typeface="Arial" panose="020B0604020202020204" pitchFamily="34" charset="0"/>
              <a:buChar char="•"/>
            </a:pPr>
            <a:r>
              <a:rPr lang="en-US" dirty="0"/>
              <a:t>Describe work/responsibility as Secretary and touch on:</a:t>
            </a:r>
          </a:p>
          <a:p>
            <a:pPr marL="171450" indent="-171450">
              <a:buFont typeface="Arial" panose="020B0604020202020204" pitchFamily="34" charset="0"/>
              <a:buChar char="•"/>
            </a:pPr>
            <a:r>
              <a:rPr lang="en-US" dirty="0"/>
              <a:t>Agenda</a:t>
            </a:r>
          </a:p>
          <a:p>
            <a:pPr marL="171450" indent="-171450">
              <a:buFont typeface="Arial" panose="020B0604020202020204" pitchFamily="34" charset="0"/>
              <a:buChar char="•"/>
            </a:pPr>
            <a:r>
              <a:rPr lang="en-US" dirty="0"/>
              <a:t>Notice of Meeting</a:t>
            </a:r>
          </a:p>
          <a:p>
            <a:pPr marL="171450" indent="-171450">
              <a:buFont typeface="Arial" panose="020B0604020202020204" pitchFamily="34" charset="0"/>
              <a:buChar char="•"/>
            </a:pPr>
            <a:r>
              <a:rPr lang="en-US" dirty="0"/>
              <a:t>Minute taking</a:t>
            </a:r>
          </a:p>
          <a:p>
            <a:pPr marL="171450" indent="-171450">
              <a:buFont typeface="Arial" panose="020B0604020202020204" pitchFamily="34" charset="0"/>
              <a:buChar char="•"/>
            </a:pPr>
            <a:r>
              <a:rPr lang="en-US" dirty="0"/>
              <a:t>Minutes in timely manner</a:t>
            </a:r>
          </a:p>
          <a:p>
            <a:pPr marL="171450" indent="-171450">
              <a:buFont typeface="Arial" panose="020B0604020202020204" pitchFamily="34" charset="0"/>
              <a:buChar char="•"/>
            </a:pPr>
            <a:r>
              <a:rPr lang="en-US" dirty="0"/>
              <a:t>Chair and Secretary working together</a:t>
            </a:r>
          </a:p>
          <a:p>
            <a:pPr marL="171450" indent="-171450">
              <a:buFont typeface="Arial" panose="020B0604020202020204" pitchFamily="34" charset="0"/>
              <a:buChar char="•"/>
            </a:pPr>
            <a:r>
              <a:rPr lang="en-US" dirty="0"/>
              <a:t>Communicating with Board members</a:t>
            </a:r>
          </a:p>
          <a:p>
            <a:pPr marL="171450" indent="-171450">
              <a:buFont typeface="Arial" panose="020B0604020202020204" pitchFamily="34" charset="0"/>
              <a:buChar char="•"/>
            </a:pPr>
            <a:r>
              <a:rPr lang="en-US" dirty="0"/>
              <a:t>Sending out notices of meetings </a:t>
            </a:r>
            <a:r>
              <a:rPr lang="en-US" dirty="0" err="1"/>
              <a:t>etc</a:t>
            </a:r>
            <a:r>
              <a:rPr lang="en-US" dirty="0"/>
              <a:t>, reports, minutes to members</a:t>
            </a:r>
          </a:p>
          <a:p>
            <a:pPr marL="171450" indent="-171450">
              <a:buFont typeface="Arial" panose="020B0604020202020204" pitchFamily="34" charset="0"/>
              <a:buChar char="•"/>
            </a:pPr>
            <a:r>
              <a:rPr lang="en-US" dirty="0"/>
              <a:t>KPIs</a:t>
            </a:r>
          </a:p>
          <a:p>
            <a:pPr marL="171450" indent="-171450">
              <a:buFont typeface="Arial" panose="020B0604020202020204" pitchFamily="34" charset="0"/>
              <a:buChar char="•"/>
            </a:pPr>
            <a:r>
              <a:rPr lang="en-US" dirty="0"/>
              <a:t>Experiences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24</a:t>
            </a:fld>
            <a:endParaRPr lang="en-US"/>
          </a:p>
        </p:txBody>
      </p:sp>
    </p:spTree>
    <p:extLst>
      <p:ext uri="{BB962C8B-B14F-4D97-AF65-F5344CB8AC3E}">
        <p14:creationId xmlns:p14="http://schemas.microsoft.com/office/powerpoint/2010/main" val="2752749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25</a:t>
            </a:fld>
            <a:endParaRPr lang="en-US"/>
          </a:p>
        </p:txBody>
      </p:sp>
    </p:spTree>
    <p:extLst>
      <p:ext uri="{BB962C8B-B14F-4D97-AF65-F5344CB8AC3E}">
        <p14:creationId xmlns:p14="http://schemas.microsoft.com/office/powerpoint/2010/main" val="368723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26</a:t>
            </a:fld>
            <a:endParaRPr lang="en-US"/>
          </a:p>
        </p:txBody>
      </p:sp>
    </p:spTree>
    <p:extLst>
      <p:ext uri="{BB962C8B-B14F-4D97-AF65-F5344CB8AC3E}">
        <p14:creationId xmlns:p14="http://schemas.microsoft.com/office/powerpoint/2010/main" val="358271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27</a:t>
            </a:fld>
            <a:endParaRPr lang="en-US"/>
          </a:p>
        </p:txBody>
      </p:sp>
    </p:spTree>
    <p:extLst>
      <p:ext uri="{BB962C8B-B14F-4D97-AF65-F5344CB8AC3E}">
        <p14:creationId xmlns:p14="http://schemas.microsoft.com/office/powerpoint/2010/main" val="4166345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28</a:t>
            </a:fld>
            <a:endParaRPr lang="en-US"/>
          </a:p>
        </p:txBody>
      </p:sp>
    </p:spTree>
    <p:extLst>
      <p:ext uri="{BB962C8B-B14F-4D97-AF65-F5344CB8AC3E}">
        <p14:creationId xmlns:p14="http://schemas.microsoft.com/office/powerpoint/2010/main" val="1202755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29</a:t>
            </a:fld>
            <a:endParaRPr lang="en-US"/>
          </a:p>
        </p:txBody>
      </p:sp>
    </p:spTree>
    <p:extLst>
      <p:ext uri="{BB962C8B-B14F-4D97-AF65-F5344CB8AC3E}">
        <p14:creationId xmlns:p14="http://schemas.microsoft.com/office/powerpoint/2010/main" val="402189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3</a:t>
            </a:fld>
            <a:endParaRPr lang="en-US"/>
          </a:p>
        </p:txBody>
      </p:sp>
    </p:spTree>
    <p:extLst>
      <p:ext uri="{BB962C8B-B14F-4D97-AF65-F5344CB8AC3E}">
        <p14:creationId xmlns:p14="http://schemas.microsoft.com/office/powerpoint/2010/main" val="2387628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30</a:t>
            </a:fld>
            <a:endParaRPr lang="en-US"/>
          </a:p>
        </p:txBody>
      </p:sp>
    </p:spTree>
    <p:extLst>
      <p:ext uri="{BB962C8B-B14F-4D97-AF65-F5344CB8AC3E}">
        <p14:creationId xmlns:p14="http://schemas.microsoft.com/office/powerpoint/2010/main" val="1874710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31</a:t>
            </a:fld>
            <a:endParaRPr lang="en-US"/>
          </a:p>
        </p:txBody>
      </p:sp>
    </p:spTree>
    <p:extLst>
      <p:ext uri="{BB962C8B-B14F-4D97-AF65-F5344CB8AC3E}">
        <p14:creationId xmlns:p14="http://schemas.microsoft.com/office/powerpoint/2010/main" val="2330598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 Millie </a:t>
            </a:r>
          </a:p>
          <a:p>
            <a:r>
              <a:rPr lang="en-US" dirty="0"/>
              <a:t>Mike </a:t>
            </a:r>
            <a:r>
              <a:rPr lang="en-US" dirty="0" err="1"/>
              <a:t>Cama</a:t>
            </a:r>
            <a:endParaRPr lang="en-AU" dirty="0"/>
          </a:p>
        </p:txBody>
      </p:sp>
      <p:sp>
        <p:nvSpPr>
          <p:cNvPr id="4" name="Slide Number Placeholder 3"/>
          <p:cNvSpPr>
            <a:spLocks noGrp="1"/>
          </p:cNvSpPr>
          <p:nvPr>
            <p:ph type="sldNum" sz="quarter" idx="5"/>
          </p:nvPr>
        </p:nvSpPr>
        <p:spPr/>
        <p:txBody>
          <a:bodyPr/>
          <a:lstStyle/>
          <a:p>
            <a:fld id="{E042D743-67E2-4D94-AF89-7D36E2031794}" type="slidenum">
              <a:rPr lang="en-US" smtClean="0"/>
              <a:t>32</a:t>
            </a:fld>
            <a:endParaRPr lang="en-US"/>
          </a:p>
        </p:txBody>
      </p:sp>
    </p:spTree>
    <p:extLst>
      <p:ext uri="{BB962C8B-B14F-4D97-AF65-F5344CB8AC3E}">
        <p14:creationId xmlns:p14="http://schemas.microsoft.com/office/powerpoint/2010/main" val="4287729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33</a:t>
            </a:fld>
            <a:endParaRPr lang="en-US"/>
          </a:p>
        </p:txBody>
      </p:sp>
    </p:spTree>
    <p:extLst>
      <p:ext uri="{BB962C8B-B14F-4D97-AF65-F5344CB8AC3E}">
        <p14:creationId xmlns:p14="http://schemas.microsoft.com/office/powerpoint/2010/main" val="2359491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all BOVs should have a commitment statement</a:t>
            </a:r>
            <a:endParaRPr lang="en-AU" dirty="0"/>
          </a:p>
        </p:txBody>
      </p:sp>
      <p:sp>
        <p:nvSpPr>
          <p:cNvPr id="4" name="Slide Number Placeholder 3"/>
          <p:cNvSpPr>
            <a:spLocks noGrp="1"/>
          </p:cNvSpPr>
          <p:nvPr>
            <p:ph type="sldNum" sz="quarter" idx="5"/>
          </p:nvPr>
        </p:nvSpPr>
        <p:spPr/>
        <p:txBody>
          <a:bodyPr/>
          <a:lstStyle/>
          <a:p>
            <a:fld id="{E042D743-67E2-4D94-AF89-7D36E2031794}" type="slidenum">
              <a:rPr lang="en-US" smtClean="0"/>
              <a:t>34</a:t>
            </a:fld>
            <a:endParaRPr lang="en-US"/>
          </a:p>
        </p:txBody>
      </p:sp>
    </p:spTree>
    <p:extLst>
      <p:ext uri="{BB962C8B-B14F-4D97-AF65-F5344CB8AC3E}">
        <p14:creationId xmlns:p14="http://schemas.microsoft.com/office/powerpoint/2010/main" val="3591616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15 minutes make presentation of their discussions to the whole group present followed by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35</a:t>
            </a:fld>
            <a:endParaRPr lang="en-US"/>
          </a:p>
        </p:txBody>
      </p:sp>
    </p:spTree>
    <p:extLst>
      <p:ext uri="{BB962C8B-B14F-4D97-AF65-F5344CB8AC3E}">
        <p14:creationId xmlns:p14="http://schemas.microsoft.com/office/powerpoint/2010/main" val="3176639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15 minutes make presentation of their discussions to the whole group present followed by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36</a:t>
            </a:fld>
            <a:endParaRPr lang="en-US"/>
          </a:p>
        </p:txBody>
      </p:sp>
    </p:spTree>
    <p:extLst>
      <p:ext uri="{BB962C8B-B14F-4D97-AF65-F5344CB8AC3E}">
        <p14:creationId xmlns:p14="http://schemas.microsoft.com/office/powerpoint/2010/main" val="2709937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042D743-67E2-4D94-AF89-7D36E2031794}" type="slidenum">
              <a:rPr lang="en-US" smtClean="0"/>
              <a:t>37</a:t>
            </a:fld>
            <a:endParaRPr lang="en-US"/>
          </a:p>
        </p:txBody>
      </p:sp>
    </p:spTree>
    <p:extLst>
      <p:ext uri="{BB962C8B-B14F-4D97-AF65-F5344CB8AC3E}">
        <p14:creationId xmlns:p14="http://schemas.microsoft.com/office/powerpoint/2010/main" val="110244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4</a:t>
            </a:fld>
            <a:endParaRPr lang="en-US"/>
          </a:p>
        </p:txBody>
      </p:sp>
    </p:spTree>
    <p:extLst>
      <p:ext uri="{BB962C8B-B14F-4D97-AF65-F5344CB8AC3E}">
        <p14:creationId xmlns:p14="http://schemas.microsoft.com/office/powerpoint/2010/main" val="367794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5</a:t>
            </a:fld>
            <a:endParaRPr lang="en-US"/>
          </a:p>
        </p:txBody>
      </p:sp>
    </p:spTree>
    <p:extLst>
      <p:ext uri="{BB962C8B-B14F-4D97-AF65-F5344CB8AC3E}">
        <p14:creationId xmlns:p14="http://schemas.microsoft.com/office/powerpoint/2010/main" val="324864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6</a:t>
            </a:fld>
            <a:endParaRPr lang="en-US"/>
          </a:p>
        </p:txBody>
      </p:sp>
    </p:spTree>
    <p:extLst>
      <p:ext uri="{BB962C8B-B14F-4D97-AF65-F5344CB8AC3E}">
        <p14:creationId xmlns:p14="http://schemas.microsoft.com/office/powerpoint/2010/main" val="53381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BOVs are important to any hospital or health centre as they assist in various ways. (Recall few short experiences when joining the CWMH 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Based on our experience, these include:</a:t>
            </a:r>
          </a:p>
          <a:p>
            <a:endParaRPr lang="en-US" dirty="0"/>
          </a:p>
          <a:p>
            <a:r>
              <a:rPr lang="en-US" dirty="0"/>
              <a:t>Maybe provide some examples from each bullet point? Such as examples of how CWMH BOV has helped improve patient care?</a:t>
            </a:r>
          </a:p>
        </p:txBody>
      </p:sp>
      <p:sp>
        <p:nvSpPr>
          <p:cNvPr id="4" name="Slide Number Placeholder 3"/>
          <p:cNvSpPr>
            <a:spLocks noGrp="1"/>
          </p:cNvSpPr>
          <p:nvPr>
            <p:ph type="sldNum" sz="quarter" idx="5"/>
          </p:nvPr>
        </p:nvSpPr>
        <p:spPr/>
        <p:txBody>
          <a:bodyPr/>
          <a:lstStyle/>
          <a:p>
            <a:fld id="{E042D743-67E2-4D94-AF89-7D36E2031794}" type="slidenum">
              <a:rPr lang="en-US" smtClean="0"/>
              <a:t>7</a:t>
            </a:fld>
            <a:endParaRPr lang="en-US"/>
          </a:p>
        </p:txBody>
      </p:sp>
    </p:spTree>
    <p:extLst>
      <p:ext uri="{BB962C8B-B14F-4D97-AF65-F5344CB8AC3E}">
        <p14:creationId xmlns:p14="http://schemas.microsoft.com/office/powerpoint/2010/main" val="88481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8</a:t>
            </a:fld>
            <a:endParaRPr lang="en-US"/>
          </a:p>
        </p:txBody>
      </p:sp>
    </p:spTree>
    <p:extLst>
      <p:ext uri="{BB962C8B-B14F-4D97-AF65-F5344CB8AC3E}">
        <p14:creationId xmlns:p14="http://schemas.microsoft.com/office/powerpoint/2010/main" val="254728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42D743-67E2-4D94-AF89-7D36E2031794}" type="slidenum">
              <a:rPr lang="en-US" smtClean="0"/>
              <a:t>9</a:t>
            </a:fld>
            <a:endParaRPr lang="en-US"/>
          </a:p>
        </p:txBody>
      </p:sp>
    </p:spTree>
    <p:extLst>
      <p:ext uri="{BB962C8B-B14F-4D97-AF65-F5344CB8AC3E}">
        <p14:creationId xmlns:p14="http://schemas.microsoft.com/office/powerpoint/2010/main" val="61353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F50E-5A8A-49CC-1AA5-F8E74FA38DD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4F6CA87-A17D-3D99-D567-CFF2F671385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EC929DD-FC41-B855-A525-64C8E594CFCE}"/>
              </a:ext>
            </a:extLst>
          </p:cNvPr>
          <p:cNvSpPr>
            <a:spLocks noGrp="1"/>
          </p:cNvSpPr>
          <p:nvPr>
            <p:ph type="dt" sz="half" idx="10"/>
          </p:nvPr>
        </p:nvSpPr>
        <p:spPr/>
        <p:txBody>
          <a:bodyPr/>
          <a:lstStyle/>
          <a:p>
            <a:fld id="{7CAA005E-1280-44AE-8809-82FB5F895D22}" type="datetime1">
              <a:rPr lang="en-US" smtClean="0"/>
              <a:t>5/30/2023</a:t>
            </a:fld>
            <a:endParaRPr lang="en-US"/>
          </a:p>
        </p:txBody>
      </p:sp>
      <p:sp>
        <p:nvSpPr>
          <p:cNvPr id="5" name="Footer Placeholder 4">
            <a:extLst>
              <a:ext uri="{FF2B5EF4-FFF2-40B4-BE49-F238E27FC236}">
                <a16:creationId xmlns:a16="http://schemas.microsoft.com/office/drawing/2014/main" id="{B5A9DD3C-3DA9-95D3-7690-C017DD0C465F}"/>
              </a:ext>
            </a:extLst>
          </p:cNvPr>
          <p:cNvSpPr>
            <a:spLocks noGrp="1"/>
          </p:cNvSpPr>
          <p:nvPr>
            <p:ph type="ftr" sz="quarter" idx="11"/>
          </p:nvPr>
        </p:nvSpPr>
        <p:spPr/>
        <p:txBody>
          <a:bodyPr/>
          <a:lstStyle/>
          <a:p>
            <a:r>
              <a:rPr lang="en-US"/>
              <a:t>BOV Induction Workshop 2023</a:t>
            </a:r>
          </a:p>
        </p:txBody>
      </p:sp>
      <p:sp>
        <p:nvSpPr>
          <p:cNvPr id="6" name="Slide Number Placeholder 5">
            <a:extLst>
              <a:ext uri="{FF2B5EF4-FFF2-40B4-BE49-F238E27FC236}">
                <a16:creationId xmlns:a16="http://schemas.microsoft.com/office/drawing/2014/main" id="{EC9ED7B6-D59A-DD01-4BB3-A123354A864E}"/>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351254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FCE7-35E4-0867-D521-78FE829549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B9CFFF-7294-DEA7-CE87-1AC9372CAD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C8526-B1F5-3F06-5C7C-F311063B997A}"/>
              </a:ext>
            </a:extLst>
          </p:cNvPr>
          <p:cNvSpPr>
            <a:spLocks noGrp="1"/>
          </p:cNvSpPr>
          <p:nvPr>
            <p:ph type="dt" sz="half" idx="10"/>
          </p:nvPr>
        </p:nvSpPr>
        <p:spPr/>
        <p:txBody>
          <a:bodyPr/>
          <a:lstStyle/>
          <a:p>
            <a:fld id="{740D8C9E-8EF6-474C-BC7F-1C38C7B7D923}" type="datetime1">
              <a:rPr lang="en-US" smtClean="0"/>
              <a:t>5/30/2023</a:t>
            </a:fld>
            <a:endParaRPr lang="en-US"/>
          </a:p>
        </p:txBody>
      </p:sp>
      <p:sp>
        <p:nvSpPr>
          <p:cNvPr id="5" name="Footer Placeholder 4">
            <a:extLst>
              <a:ext uri="{FF2B5EF4-FFF2-40B4-BE49-F238E27FC236}">
                <a16:creationId xmlns:a16="http://schemas.microsoft.com/office/drawing/2014/main" id="{40ACFF88-E84A-245D-FDA4-E9734D35CB89}"/>
              </a:ext>
            </a:extLst>
          </p:cNvPr>
          <p:cNvSpPr>
            <a:spLocks noGrp="1"/>
          </p:cNvSpPr>
          <p:nvPr>
            <p:ph type="ftr" sz="quarter" idx="11"/>
          </p:nvPr>
        </p:nvSpPr>
        <p:spPr/>
        <p:txBody>
          <a:bodyPr/>
          <a:lstStyle/>
          <a:p>
            <a:r>
              <a:rPr lang="en-US"/>
              <a:t>BOV Induction Workshop 2023</a:t>
            </a:r>
          </a:p>
        </p:txBody>
      </p:sp>
      <p:sp>
        <p:nvSpPr>
          <p:cNvPr id="6" name="Slide Number Placeholder 5">
            <a:extLst>
              <a:ext uri="{FF2B5EF4-FFF2-40B4-BE49-F238E27FC236}">
                <a16:creationId xmlns:a16="http://schemas.microsoft.com/office/drawing/2014/main" id="{C362A29A-D6DA-707B-B2D4-FD7BCFE21EFD}"/>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150003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9900E1-3F04-540E-C4F7-1FB833BEABB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80E26B-E768-CC1C-91AE-C2A7BC90184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50DE7-2344-757C-AB05-3461E96CC8A6}"/>
              </a:ext>
            </a:extLst>
          </p:cNvPr>
          <p:cNvSpPr>
            <a:spLocks noGrp="1"/>
          </p:cNvSpPr>
          <p:nvPr>
            <p:ph type="dt" sz="half" idx="10"/>
          </p:nvPr>
        </p:nvSpPr>
        <p:spPr/>
        <p:txBody>
          <a:bodyPr/>
          <a:lstStyle/>
          <a:p>
            <a:fld id="{B98B692F-A0D5-482E-93A8-98653F0B778A}" type="datetime1">
              <a:rPr lang="en-US" smtClean="0"/>
              <a:t>5/30/2023</a:t>
            </a:fld>
            <a:endParaRPr lang="en-US"/>
          </a:p>
        </p:txBody>
      </p:sp>
      <p:sp>
        <p:nvSpPr>
          <p:cNvPr id="5" name="Footer Placeholder 4">
            <a:extLst>
              <a:ext uri="{FF2B5EF4-FFF2-40B4-BE49-F238E27FC236}">
                <a16:creationId xmlns:a16="http://schemas.microsoft.com/office/drawing/2014/main" id="{0D3B7170-6358-A2E7-461B-25571E78FD44}"/>
              </a:ext>
            </a:extLst>
          </p:cNvPr>
          <p:cNvSpPr>
            <a:spLocks noGrp="1"/>
          </p:cNvSpPr>
          <p:nvPr>
            <p:ph type="ftr" sz="quarter" idx="11"/>
          </p:nvPr>
        </p:nvSpPr>
        <p:spPr/>
        <p:txBody>
          <a:bodyPr/>
          <a:lstStyle/>
          <a:p>
            <a:r>
              <a:rPr lang="en-US"/>
              <a:t>BOV Induction Workshop 2023</a:t>
            </a:r>
          </a:p>
        </p:txBody>
      </p:sp>
      <p:sp>
        <p:nvSpPr>
          <p:cNvPr id="6" name="Slide Number Placeholder 5">
            <a:extLst>
              <a:ext uri="{FF2B5EF4-FFF2-40B4-BE49-F238E27FC236}">
                <a16:creationId xmlns:a16="http://schemas.microsoft.com/office/drawing/2014/main" id="{8D0D2F66-CFE7-DCB8-BBA5-897BD8BF7E5C}"/>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410588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43DB-AC0C-BE1F-C637-B7689A62D4A0}"/>
              </a:ext>
            </a:extLst>
          </p:cNvPr>
          <p:cNvSpPr>
            <a:spLocks noGrp="1"/>
          </p:cNvSpPr>
          <p:nvPr>
            <p:ph type="title"/>
          </p:nvPr>
        </p:nvSpPr>
        <p:spPr/>
        <p:txBody>
          <a:bodyPr>
            <a:normAutofit/>
          </a:bodyPr>
          <a:lstStyle>
            <a:lvl1pPr algn="ctr">
              <a:defRPr sz="3600"/>
            </a:lvl1pPr>
          </a:lstStyle>
          <a:p>
            <a:r>
              <a:rPr lang="en-US"/>
              <a:t>Click to edit Master title style</a:t>
            </a:r>
          </a:p>
        </p:txBody>
      </p:sp>
      <p:sp>
        <p:nvSpPr>
          <p:cNvPr id="3" name="Content Placeholder 2">
            <a:extLst>
              <a:ext uri="{FF2B5EF4-FFF2-40B4-BE49-F238E27FC236}">
                <a16:creationId xmlns:a16="http://schemas.microsoft.com/office/drawing/2014/main" id="{4AEEFEFD-50A5-355E-DCA6-F251F4E606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316D1-1170-3777-5A50-CE0C5F446C7B}"/>
              </a:ext>
            </a:extLst>
          </p:cNvPr>
          <p:cNvSpPr>
            <a:spLocks noGrp="1"/>
          </p:cNvSpPr>
          <p:nvPr>
            <p:ph type="dt" sz="half" idx="10"/>
          </p:nvPr>
        </p:nvSpPr>
        <p:spPr/>
        <p:txBody>
          <a:bodyPr/>
          <a:lstStyle/>
          <a:p>
            <a:fld id="{1BD484A7-4011-461E-9B2F-C97C9B64288B}" type="datetime1">
              <a:rPr lang="en-US" smtClean="0"/>
              <a:t>5/30/2023</a:t>
            </a:fld>
            <a:endParaRPr lang="en-US"/>
          </a:p>
        </p:txBody>
      </p:sp>
      <p:sp>
        <p:nvSpPr>
          <p:cNvPr id="5" name="Footer Placeholder 4">
            <a:extLst>
              <a:ext uri="{FF2B5EF4-FFF2-40B4-BE49-F238E27FC236}">
                <a16:creationId xmlns:a16="http://schemas.microsoft.com/office/drawing/2014/main" id="{310A58B9-76BF-7F37-5F17-BAF6B36CD9A1}"/>
              </a:ext>
            </a:extLst>
          </p:cNvPr>
          <p:cNvSpPr>
            <a:spLocks noGrp="1"/>
          </p:cNvSpPr>
          <p:nvPr>
            <p:ph type="ftr" sz="quarter" idx="11"/>
          </p:nvPr>
        </p:nvSpPr>
        <p:spPr/>
        <p:txBody>
          <a:bodyPr/>
          <a:lstStyle/>
          <a:p>
            <a:r>
              <a:rPr lang="en-US"/>
              <a:t>BOV Induction Workshop 2023</a:t>
            </a:r>
          </a:p>
        </p:txBody>
      </p:sp>
      <p:sp>
        <p:nvSpPr>
          <p:cNvPr id="6" name="Slide Number Placeholder 5">
            <a:extLst>
              <a:ext uri="{FF2B5EF4-FFF2-40B4-BE49-F238E27FC236}">
                <a16:creationId xmlns:a16="http://schemas.microsoft.com/office/drawing/2014/main" id="{6E10D12B-E897-5F36-D3FB-5A49DAD74364}"/>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356479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D4D5-5468-C6C7-56CF-57B4696919B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31FEF4F-86C7-C64C-2EF7-F3B6FACB95F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8A738-70A4-202C-7292-FE511ACEB175}"/>
              </a:ext>
            </a:extLst>
          </p:cNvPr>
          <p:cNvSpPr>
            <a:spLocks noGrp="1"/>
          </p:cNvSpPr>
          <p:nvPr>
            <p:ph type="dt" sz="half" idx="10"/>
          </p:nvPr>
        </p:nvSpPr>
        <p:spPr/>
        <p:txBody>
          <a:bodyPr/>
          <a:lstStyle/>
          <a:p>
            <a:fld id="{DD873B10-A39E-4193-AC8D-430FAC990305}" type="datetime1">
              <a:rPr lang="en-US" smtClean="0"/>
              <a:t>5/30/2023</a:t>
            </a:fld>
            <a:endParaRPr lang="en-US"/>
          </a:p>
        </p:txBody>
      </p:sp>
      <p:sp>
        <p:nvSpPr>
          <p:cNvPr id="5" name="Footer Placeholder 4">
            <a:extLst>
              <a:ext uri="{FF2B5EF4-FFF2-40B4-BE49-F238E27FC236}">
                <a16:creationId xmlns:a16="http://schemas.microsoft.com/office/drawing/2014/main" id="{3D6E9314-DCF5-298B-DAFB-B6AA422D24B8}"/>
              </a:ext>
            </a:extLst>
          </p:cNvPr>
          <p:cNvSpPr>
            <a:spLocks noGrp="1"/>
          </p:cNvSpPr>
          <p:nvPr>
            <p:ph type="ftr" sz="quarter" idx="11"/>
          </p:nvPr>
        </p:nvSpPr>
        <p:spPr/>
        <p:txBody>
          <a:bodyPr/>
          <a:lstStyle/>
          <a:p>
            <a:r>
              <a:rPr lang="en-US"/>
              <a:t>BOV Induction Workshop 2023</a:t>
            </a:r>
          </a:p>
        </p:txBody>
      </p:sp>
      <p:sp>
        <p:nvSpPr>
          <p:cNvPr id="6" name="Slide Number Placeholder 5">
            <a:extLst>
              <a:ext uri="{FF2B5EF4-FFF2-40B4-BE49-F238E27FC236}">
                <a16:creationId xmlns:a16="http://schemas.microsoft.com/office/drawing/2014/main" id="{FA975E78-01A0-CCFD-E1E3-A177367BA97A}"/>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197567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B187-4F44-6FA8-FB43-B660145A8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4B9E8-6E3E-8833-3871-8F62099F3FF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C28152-C6B4-B3C3-33BE-1E24F85E43F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AAAEC1-CE89-EC9F-E777-DE4502B5D2F2}"/>
              </a:ext>
            </a:extLst>
          </p:cNvPr>
          <p:cNvSpPr>
            <a:spLocks noGrp="1"/>
          </p:cNvSpPr>
          <p:nvPr>
            <p:ph type="dt" sz="half" idx="10"/>
          </p:nvPr>
        </p:nvSpPr>
        <p:spPr/>
        <p:txBody>
          <a:bodyPr/>
          <a:lstStyle/>
          <a:p>
            <a:fld id="{92BB3411-D0A0-4DBB-A6E9-3BC2DF41BBAB}" type="datetime1">
              <a:rPr lang="en-US" smtClean="0"/>
              <a:t>5/30/2023</a:t>
            </a:fld>
            <a:endParaRPr lang="en-US"/>
          </a:p>
        </p:txBody>
      </p:sp>
      <p:sp>
        <p:nvSpPr>
          <p:cNvPr id="6" name="Footer Placeholder 5">
            <a:extLst>
              <a:ext uri="{FF2B5EF4-FFF2-40B4-BE49-F238E27FC236}">
                <a16:creationId xmlns:a16="http://schemas.microsoft.com/office/drawing/2014/main" id="{2274FEF4-42E5-66EA-9552-FBF0B0AE24C9}"/>
              </a:ext>
            </a:extLst>
          </p:cNvPr>
          <p:cNvSpPr>
            <a:spLocks noGrp="1"/>
          </p:cNvSpPr>
          <p:nvPr>
            <p:ph type="ftr" sz="quarter" idx="11"/>
          </p:nvPr>
        </p:nvSpPr>
        <p:spPr/>
        <p:txBody>
          <a:bodyPr/>
          <a:lstStyle/>
          <a:p>
            <a:r>
              <a:rPr lang="en-US"/>
              <a:t>BOV Induction Workshop 2023</a:t>
            </a:r>
          </a:p>
        </p:txBody>
      </p:sp>
      <p:sp>
        <p:nvSpPr>
          <p:cNvPr id="7" name="Slide Number Placeholder 6">
            <a:extLst>
              <a:ext uri="{FF2B5EF4-FFF2-40B4-BE49-F238E27FC236}">
                <a16:creationId xmlns:a16="http://schemas.microsoft.com/office/drawing/2014/main" id="{FAD8C405-E58D-D2A2-685C-B98DFE664842}"/>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182003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0A16-6126-6C5B-18F9-4D57BE9FE52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C92E92-4539-38F5-F4B2-EF944B8BB3A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91D7B-ECCE-1AC0-48A8-E144DF1BB74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8C0654-67F3-B153-3BC7-F9BC6C5A6A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8BB641F-56E5-AB06-46AF-79ABC66D85F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CF4197-0F95-7DE3-3324-13D399AE8BC6}"/>
              </a:ext>
            </a:extLst>
          </p:cNvPr>
          <p:cNvSpPr>
            <a:spLocks noGrp="1"/>
          </p:cNvSpPr>
          <p:nvPr>
            <p:ph type="dt" sz="half" idx="10"/>
          </p:nvPr>
        </p:nvSpPr>
        <p:spPr/>
        <p:txBody>
          <a:bodyPr/>
          <a:lstStyle/>
          <a:p>
            <a:fld id="{32133747-6DE8-4F56-8F06-177309B55F04}" type="datetime1">
              <a:rPr lang="en-US" smtClean="0"/>
              <a:t>5/30/2023</a:t>
            </a:fld>
            <a:endParaRPr lang="en-US"/>
          </a:p>
        </p:txBody>
      </p:sp>
      <p:sp>
        <p:nvSpPr>
          <p:cNvPr id="8" name="Footer Placeholder 7">
            <a:extLst>
              <a:ext uri="{FF2B5EF4-FFF2-40B4-BE49-F238E27FC236}">
                <a16:creationId xmlns:a16="http://schemas.microsoft.com/office/drawing/2014/main" id="{B4D7EFE7-4F68-91BB-8A59-23A50BC0CAF1}"/>
              </a:ext>
            </a:extLst>
          </p:cNvPr>
          <p:cNvSpPr>
            <a:spLocks noGrp="1"/>
          </p:cNvSpPr>
          <p:nvPr>
            <p:ph type="ftr" sz="quarter" idx="11"/>
          </p:nvPr>
        </p:nvSpPr>
        <p:spPr/>
        <p:txBody>
          <a:bodyPr/>
          <a:lstStyle/>
          <a:p>
            <a:r>
              <a:rPr lang="en-US"/>
              <a:t>BOV Induction Workshop 2023</a:t>
            </a:r>
          </a:p>
        </p:txBody>
      </p:sp>
      <p:sp>
        <p:nvSpPr>
          <p:cNvPr id="9" name="Slide Number Placeholder 8">
            <a:extLst>
              <a:ext uri="{FF2B5EF4-FFF2-40B4-BE49-F238E27FC236}">
                <a16:creationId xmlns:a16="http://schemas.microsoft.com/office/drawing/2014/main" id="{7EC26A8B-EC27-D268-2847-E0C1175176E0}"/>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338021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62AE-F630-7E21-6050-DD28514CB1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93F1AF-9F94-100E-2251-1C60441662CB}"/>
              </a:ext>
            </a:extLst>
          </p:cNvPr>
          <p:cNvSpPr>
            <a:spLocks noGrp="1"/>
          </p:cNvSpPr>
          <p:nvPr>
            <p:ph type="dt" sz="half" idx="10"/>
          </p:nvPr>
        </p:nvSpPr>
        <p:spPr/>
        <p:txBody>
          <a:bodyPr/>
          <a:lstStyle/>
          <a:p>
            <a:fld id="{C28DA67B-B37D-427D-BA15-79259E5788D5}" type="datetime1">
              <a:rPr lang="en-US" smtClean="0"/>
              <a:t>5/30/2023</a:t>
            </a:fld>
            <a:endParaRPr lang="en-US"/>
          </a:p>
        </p:txBody>
      </p:sp>
      <p:sp>
        <p:nvSpPr>
          <p:cNvPr id="4" name="Footer Placeholder 3">
            <a:extLst>
              <a:ext uri="{FF2B5EF4-FFF2-40B4-BE49-F238E27FC236}">
                <a16:creationId xmlns:a16="http://schemas.microsoft.com/office/drawing/2014/main" id="{A8B45F89-D197-7376-431E-07B223357449}"/>
              </a:ext>
            </a:extLst>
          </p:cNvPr>
          <p:cNvSpPr>
            <a:spLocks noGrp="1"/>
          </p:cNvSpPr>
          <p:nvPr>
            <p:ph type="ftr" sz="quarter" idx="11"/>
          </p:nvPr>
        </p:nvSpPr>
        <p:spPr/>
        <p:txBody>
          <a:bodyPr/>
          <a:lstStyle/>
          <a:p>
            <a:r>
              <a:rPr lang="en-US"/>
              <a:t>BOV Induction Workshop 2023</a:t>
            </a:r>
          </a:p>
        </p:txBody>
      </p:sp>
      <p:sp>
        <p:nvSpPr>
          <p:cNvPr id="5" name="Slide Number Placeholder 4">
            <a:extLst>
              <a:ext uri="{FF2B5EF4-FFF2-40B4-BE49-F238E27FC236}">
                <a16:creationId xmlns:a16="http://schemas.microsoft.com/office/drawing/2014/main" id="{42346650-95A4-EE10-8B81-17F8FF5509F1}"/>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334407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28AE4-31B0-DBD4-93C8-CBE11FF73A67}"/>
              </a:ext>
            </a:extLst>
          </p:cNvPr>
          <p:cNvSpPr>
            <a:spLocks noGrp="1"/>
          </p:cNvSpPr>
          <p:nvPr>
            <p:ph type="dt" sz="half" idx="10"/>
          </p:nvPr>
        </p:nvSpPr>
        <p:spPr/>
        <p:txBody>
          <a:bodyPr/>
          <a:lstStyle/>
          <a:p>
            <a:fld id="{D327DFDA-1F59-4FCA-9512-C1D6B1D0B1FF}" type="datetime1">
              <a:rPr lang="en-US" smtClean="0"/>
              <a:t>5/30/2023</a:t>
            </a:fld>
            <a:endParaRPr lang="en-US"/>
          </a:p>
        </p:txBody>
      </p:sp>
      <p:sp>
        <p:nvSpPr>
          <p:cNvPr id="3" name="Footer Placeholder 2">
            <a:extLst>
              <a:ext uri="{FF2B5EF4-FFF2-40B4-BE49-F238E27FC236}">
                <a16:creationId xmlns:a16="http://schemas.microsoft.com/office/drawing/2014/main" id="{11BAD997-A2D7-F2D0-9C9A-6591E625F1DD}"/>
              </a:ext>
            </a:extLst>
          </p:cNvPr>
          <p:cNvSpPr>
            <a:spLocks noGrp="1"/>
          </p:cNvSpPr>
          <p:nvPr>
            <p:ph type="ftr" sz="quarter" idx="11"/>
          </p:nvPr>
        </p:nvSpPr>
        <p:spPr/>
        <p:txBody>
          <a:bodyPr/>
          <a:lstStyle/>
          <a:p>
            <a:r>
              <a:rPr lang="en-US"/>
              <a:t>BOV Induction Workshop 2023</a:t>
            </a:r>
          </a:p>
        </p:txBody>
      </p:sp>
      <p:sp>
        <p:nvSpPr>
          <p:cNvPr id="4" name="Slide Number Placeholder 3">
            <a:extLst>
              <a:ext uri="{FF2B5EF4-FFF2-40B4-BE49-F238E27FC236}">
                <a16:creationId xmlns:a16="http://schemas.microsoft.com/office/drawing/2014/main" id="{68D8A477-4AC9-AAF0-4363-828DD68B3462}"/>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345381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7676-D9D3-2B18-1DBB-7E96339C31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758B34F-3F44-61C5-75F5-25768E50CF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83CBEA-BCC4-DB68-F795-785F34C114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BC02ECF-C9D6-EDD9-2F8C-1663B5ED4BD0}"/>
              </a:ext>
            </a:extLst>
          </p:cNvPr>
          <p:cNvSpPr>
            <a:spLocks noGrp="1"/>
          </p:cNvSpPr>
          <p:nvPr>
            <p:ph type="dt" sz="half" idx="10"/>
          </p:nvPr>
        </p:nvSpPr>
        <p:spPr/>
        <p:txBody>
          <a:bodyPr/>
          <a:lstStyle/>
          <a:p>
            <a:fld id="{09BE91FE-ABD8-40FC-BCDC-72031A674CB6}" type="datetime1">
              <a:rPr lang="en-US" smtClean="0"/>
              <a:t>5/30/2023</a:t>
            </a:fld>
            <a:endParaRPr lang="en-US"/>
          </a:p>
        </p:txBody>
      </p:sp>
      <p:sp>
        <p:nvSpPr>
          <p:cNvPr id="6" name="Footer Placeholder 5">
            <a:extLst>
              <a:ext uri="{FF2B5EF4-FFF2-40B4-BE49-F238E27FC236}">
                <a16:creationId xmlns:a16="http://schemas.microsoft.com/office/drawing/2014/main" id="{9D2DE211-3473-E050-E9D2-0CCEDB401010}"/>
              </a:ext>
            </a:extLst>
          </p:cNvPr>
          <p:cNvSpPr>
            <a:spLocks noGrp="1"/>
          </p:cNvSpPr>
          <p:nvPr>
            <p:ph type="ftr" sz="quarter" idx="11"/>
          </p:nvPr>
        </p:nvSpPr>
        <p:spPr/>
        <p:txBody>
          <a:bodyPr/>
          <a:lstStyle/>
          <a:p>
            <a:r>
              <a:rPr lang="en-US"/>
              <a:t>BOV Induction Workshop 2023</a:t>
            </a:r>
          </a:p>
        </p:txBody>
      </p:sp>
      <p:sp>
        <p:nvSpPr>
          <p:cNvPr id="7" name="Slide Number Placeholder 6">
            <a:extLst>
              <a:ext uri="{FF2B5EF4-FFF2-40B4-BE49-F238E27FC236}">
                <a16:creationId xmlns:a16="http://schemas.microsoft.com/office/drawing/2014/main" id="{2165FE45-2DEE-7DC0-082B-B5B86EB9BE36}"/>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414674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6CF11-B039-EF85-EC7A-04B31653522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2758945-E3D7-B771-1ED0-C6615C1A0EA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D3CE22F-88F6-F556-D4C7-574C223C51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1AB271-D84C-B58B-AF91-5E6840B5078F}"/>
              </a:ext>
            </a:extLst>
          </p:cNvPr>
          <p:cNvSpPr>
            <a:spLocks noGrp="1"/>
          </p:cNvSpPr>
          <p:nvPr>
            <p:ph type="dt" sz="half" idx="10"/>
          </p:nvPr>
        </p:nvSpPr>
        <p:spPr/>
        <p:txBody>
          <a:bodyPr/>
          <a:lstStyle/>
          <a:p>
            <a:fld id="{04A0A364-C950-4654-8969-EEFEE872C4AC}" type="datetime1">
              <a:rPr lang="en-US" smtClean="0"/>
              <a:t>5/30/2023</a:t>
            </a:fld>
            <a:endParaRPr lang="en-US"/>
          </a:p>
        </p:txBody>
      </p:sp>
      <p:sp>
        <p:nvSpPr>
          <p:cNvPr id="6" name="Footer Placeholder 5">
            <a:extLst>
              <a:ext uri="{FF2B5EF4-FFF2-40B4-BE49-F238E27FC236}">
                <a16:creationId xmlns:a16="http://schemas.microsoft.com/office/drawing/2014/main" id="{F5BE2357-5E36-60CB-37EB-40605B83C84E}"/>
              </a:ext>
            </a:extLst>
          </p:cNvPr>
          <p:cNvSpPr>
            <a:spLocks noGrp="1"/>
          </p:cNvSpPr>
          <p:nvPr>
            <p:ph type="ftr" sz="quarter" idx="11"/>
          </p:nvPr>
        </p:nvSpPr>
        <p:spPr/>
        <p:txBody>
          <a:bodyPr/>
          <a:lstStyle/>
          <a:p>
            <a:r>
              <a:rPr lang="en-US"/>
              <a:t>BOV Induction Workshop 2023</a:t>
            </a:r>
          </a:p>
        </p:txBody>
      </p:sp>
      <p:sp>
        <p:nvSpPr>
          <p:cNvPr id="7" name="Slide Number Placeholder 6">
            <a:extLst>
              <a:ext uri="{FF2B5EF4-FFF2-40B4-BE49-F238E27FC236}">
                <a16:creationId xmlns:a16="http://schemas.microsoft.com/office/drawing/2014/main" id="{6795F723-8A54-6AB8-9111-3DA79F48C361}"/>
              </a:ext>
            </a:extLst>
          </p:cNvPr>
          <p:cNvSpPr>
            <a:spLocks noGrp="1"/>
          </p:cNvSpPr>
          <p:nvPr>
            <p:ph type="sldNum" sz="quarter" idx="12"/>
          </p:nvPr>
        </p:nvSpPr>
        <p:spPr/>
        <p:txBody>
          <a:bodyPr/>
          <a:lstStyle/>
          <a:p>
            <a:fld id="{491AF747-E4C0-48A7-A40A-8460E6B1B04E}" type="slidenum">
              <a:rPr lang="en-US" smtClean="0"/>
              <a:t>‹#›</a:t>
            </a:fld>
            <a:endParaRPr lang="en-US"/>
          </a:p>
        </p:txBody>
      </p:sp>
    </p:spTree>
    <p:extLst>
      <p:ext uri="{BB962C8B-B14F-4D97-AF65-F5344CB8AC3E}">
        <p14:creationId xmlns:p14="http://schemas.microsoft.com/office/powerpoint/2010/main" val="161496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E4221-5804-1B67-07D5-BFAD65E6EE2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53022C-A080-7D1E-11FA-0E687BBCF18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3F7B4-DCB1-C8EA-CD69-2CE218E769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18ECA9-D523-489E-8F6D-20736EB7E1C0}" type="datetime1">
              <a:rPr lang="en-US" smtClean="0"/>
              <a:t>5/30/2023</a:t>
            </a:fld>
            <a:endParaRPr lang="en-US"/>
          </a:p>
        </p:txBody>
      </p:sp>
      <p:sp>
        <p:nvSpPr>
          <p:cNvPr id="5" name="Footer Placeholder 4">
            <a:extLst>
              <a:ext uri="{FF2B5EF4-FFF2-40B4-BE49-F238E27FC236}">
                <a16:creationId xmlns:a16="http://schemas.microsoft.com/office/drawing/2014/main" id="{3A23086B-A277-63F3-C3FD-E24FAA8A4F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BOV Induction Workshop 2023</a:t>
            </a:r>
          </a:p>
        </p:txBody>
      </p:sp>
      <p:sp>
        <p:nvSpPr>
          <p:cNvPr id="6" name="Slide Number Placeholder 5">
            <a:extLst>
              <a:ext uri="{FF2B5EF4-FFF2-40B4-BE49-F238E27FC236}">
                <a16:creationId xmlns:a16="http://schemas.microsoft.com/office/drawing/2014/main" id="{F57F07D7-5BC6-7FE6-C4E1-42B9B5DF7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1AF747-E4C0-48A7-A40A-8460E6B1B04E}" type="slidenum">
              <a:rPr lang="en-US" smtClean="0"/>
              <a:t>‹#›</a:t>
            </a:fld>
            <a:endParaRPr lang="en-US"/>
          </a:p>
        </p:txBody>
      </p:sp>
    </p:spTree>
    <p:extLst>
      <p:ext uri="{BB962C8B-B14F-4D97-AF65-F5344CB8AC3E}">
        <p14:creationId xmlns:p14="http://schemas.microsoft.com/office/powerpoint/2010/main" val="923972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892E4C-8778-2405-BE91-CA076C0F80EB}"/>
              </a:ext>
            </a:extLst>
          </p:cNvPr>
          <p:cNvSpPr txBox="1"/>
          <p:nvPr/>
        </p:nvSpPr>
        <p:spPr>
          <a:xfrm>
            <a:off x="0" y="2756847"/>
            <a:ext cx="9144000" cy="1526657"/>
          </a:xfrm>
          <a:prstGeom prst="rect">
            <a:avLst/>
          </a:prstGeom>
          <a:solidFill>
            <a:srgbClr val="002060"/>
          </a:solidFill>
          <a:ln>
            <a:solidFill>
              <a:schemeClr val="tx2"/>
            </a:solidFill>
          </a:ln>
        </p:spPr>
        <p:txBody>
          <a:bodyPr wrap="square" rtlCol="0">
            <a:spAutoFit/>
          </a:bodyPr>
          <a:lstStyle/>
          <a:p>
            <a:endParaRPr lang="en-AU" dirty="0"/>
          </a:p>
        </p:txBody>
      </p:sp>
      <p:sp>
        <p:nvSpPr>
          <p:cNvPr id="2" name="Title 1">
            <a:extLst>
              <a:ext uri="{FF2B5EF4-FFF2-40B4-BE49-F238E27FC236}">
                <a16:creationId xmlns:a16="http://schemas.microsoft.com/office/drawing/2014/main" id="{7A9D32DF-69D0-8FBD-0D4B-40EE740249E6}"/>
              </a:ext>
            </a:extLst>
          </p:cNvPr>
          <p:cNvSpPr>
            <a:spLocks noGrp="1"/>
          </p:cNvSpPr>
          <p:nvPr>
            <p:ph type="ctrTitle"/>
          </p:nvPr>
        </p:nvSpPr>
        <p:spPr>
          <a:xfrm>
            <a:off x="1143000" y="1895904"/>
            <a:ext cx="6858000" cy="2387600"/>
          </a:xfrm>
        </p:spPr>
        <p:txBody>
          <a:bodyPr/>
          <a:lstStyle/>
          <a:p>
            <a:r>
              <a:rPr lang="en-US" b="1" dirty="0">
                <a:solidFill>
                  <a:schemeClr val="bg1"/>
                </a:solidFill>
              </a:rPr>
              <a:t>Board of Visitors</a:t>
            </a:r>
            <a:br>
              <a:rPr lang="en-US" b="1" dirty="0">
                <a:solidFill>
                  <a:schemeClr val="bg1"/>
                </a:solidFill>
              </a:rPr>
            </a:br>
            <a:r>
              <a:rPr lang="en-US" b="1" dirty="0">
                <a:solidFill>
                  <a:schemeClr val="bg1"/>
                </a:solidFill>
              </a:rPr>
              <a:t>Induction Workshop</a:t>
            </a:r>
          </a:p>
        </p:txBody>
      </p:sp>
      <p:sp>
        <p:nvSpPr>
          <p:cNvPr id="3" name="Subtitle 2">
            <a:extLst>
              <a:ext uri="{FF2B5EF4-FFF2-40B4-BE49-F238E27FC236}">
                <a16:creationId xmlns:a16="http://schemas.microsoft.com/office/drawing/2014/main" id="{5D37B184-F301-87D5-F2D7-19C5BCF6C0D6}"/>
              </a:ext>
            </a:extLst>
          </p:cNvPr>
          <p:cNvSpPr>
            <a:spLocks noGrp="1"/>
          </p:cNvSpPr>
          <p:nvPr>
            <p:ph type="subTitle" idx="1"/>
          </p:nvPr>
        </p:nvSpPr>
        <p:spPr>
          <a:xfrm>
            <a:off x="1143000" y="4746660"/>
            <a:ext cx="6858000" cy="511139"/>
          </a:xfrm>
        </p:spPr>
        <p:txBody>
          <a:bodyPr/>
          <a:lstStyle/>
          <a:p>
            <a:r>
              <a:rPr lang="en-US" dirty="0"/>
              <a:t>May 2023</a:t>
            </a:r>
          </a:p>
        </p:txBody>
      </p:sp>
      <p:grpSp>
        <p:nvGrpSpPr>
          <p:cNvPr id="4" name="Group 3">
            <a:extLst>
              <a:ext uri="{FF2B5EF4-FFF2-40B4-BE49-F238E27FC236}">
                <a16:creationId xmlns:a16="http://schemas.microsoft.com/office/drawing/2014/main" id="{9E4865D9-50BF-4DB5-0C09-5F186AAB1A34}"/>
              </a:ext>
            </a:extLst>
          </p:cNvPr>
          <p:cNvGrpSpPr/>
          <p:nvPr/>
        </p:nvGrpSpPr>
        <p:grpSpPr>
          <a:xfrm>
            <a:off x="2733531" y="369247"/>
            <a:ext cx="3394313" cy="2387600"/>
            <a:chOff x="0" y="0"/>
            <a:chExt cx="2667000" cy="1608825"/>
          </a:xfrm>
        </p:grpSpPr>
        <p:pic>
          <p:nvPicPr>
            <p:cNvPr id="5" name="image1.jpeg">
              <a:extLst>
                <a:ext uri="{FF2B5EF4-FFF2-40B4-BE49-F238E27FC236}">
                  <a16:creationId xmlns:a16="http://schemas.microsoft.com/office/drawing/2014/main" id="{C80A5799-21AE-49AF-E809-1389EAD07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 y="0"/>
              <a:ext cx="1028700" cy="918210"/>
            </a:xfrm>
            <a:prstGeom prst="rect">
              <a:avLst/>
            </a:prstGeom>
            <a:ln>
              <a:noFill/>
            </a:ln>
          </p:spPr>
        </p:pic>
        <p:sp>
          <p:nvSpPr>
            <p:cNvPr id="6" name="Text Box 1">
              <a:extLst>
                <a:ext uri="{FF2B5EF4-FFF2-40B4-BE49-F238E27FC236}">
                  <a16:creationId xmlns:a16="http://schemas.microsoft.com/office/drawing/2014/main" id="{37A790B2-649B-94E4-FB56-E96CA8644A52}"/>
                </a:ext>
              </a:extLst>
            </p:cNvPr>
            <p:cNvSpPr txBox="1">
              <a:spLocks noChangeArrowheads="1"/>
            </p:cNvSpPr>
            <p:nvPr/>
          </p:nvSpPr>
          <p:spPr bwMode="auto">
            <a:xfrm>
              <a:off x="0" y="1028700"/>
              <a:ext cx="2667000" cy="58012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pPr>
              <a:r>
                <a:rPr lang="en-US" sz="1800" b="1" dirty="0">
                  <a:effectLst/>
                  <a:latin typeface="Arial" panose="020B0604020202020204" pitchFamily="34" charset="0"/>
                  <a:ea typeface="Calibri" panose="020F0502020204030204" pitchFamily="34" charset="0"/>
                  <a:cs typeface="Times New Roman" panose="02020603050405020304" pitchFamily="18" charset="0"/>
                </a:rPr>
                <a:t>Ministry of Health and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1800" b="1" dirty="0">
                  <a:effectLst/>
                  <a:latin typeface="Arial" panose="020B0604020202020204" pitchFamily="34" charset="0"/>
                  <a:ea typeface="Calibri" panose="020F0502020204030204" pitchFamily="34" charset="0"/>
                  <a:cs typeface="Times New Roman" panose="02020603050405020304" pitchFamily="18" charset="0"/>
                </a:rPr>
                <a:t>Medical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Subtitle 2">
            <a:extLst>
              <a:ext uri="{FF2B5EF4-FFF2-40B4-BE49-F238E27FC236}">
                <a16:creationId xmlns:a16="http://schemas.microsoft.com/office/drawing/2014/main" id="{2AD8B3B6-A169-D86E-45CC-637703AE4203}"/>
              </a:ext>
            </a:extLst>
          </p:cNvPr>
          <p:cNvSpPr txBox="1">
            <a:spLocks/>
          </p:cNvSpPr>
          <p:nvPr/>
        </p:nvSpPr>
        <p:spPr>
          <a:xfrm>
            <a:off x="1143000" y="5257799"/>
            <a:ext cx="6858000" cy="511139"/>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i="1" dirty="0"/>
              <a:t>A presentation by Esther Williams and Losalini Tavaga</a:t>
            </a:r>
          </a:p>
          <a:p>
            <a:r>
              <a:rPr lang="en-US" i="1" dirty="0"/>
              <a:t>CWMH Board of Visitors 2023</a:t>
            </a:r>
          </a:p>
        </p:txBody>
      </p:sp>
      <p:sp>
        <p:nvSpPr>
          <p:cNvPr id="11" name="Footer Placeholder 10">
            <a:extLst>
              <a:ext uri="{FF2B5EF4-FFF2-40B4-BE49-F238E27FC236}">
                <a16:creationId xmlns:a16="http://schemas.microsoft.com/office/drawing/2014/main" id="{97899789-2300-23B1-2956-56F3AE66EC79}"/>
              </a:ext>
            </a:extLst>
          </p:cNvPr>
          <p:cNvSpPr>
            <a:spLocks noGrp="1"/>
          </p:cNvSpPr>
          <p:nvPr>
            <p:ph type="ftr" sz="quarter" idx="11"/>
          </p:nvPr>
        </p:nvSpPr>
        <p:spPr/>
        <p:txBody>
          <a:bodyPr/>
          <a:lstStyle/>
          <a:p>
            <a:r>
              <a:rPr lang="en-US" dirty="0">
                <a:solidFill>
                  <a:schemeClr val="tx1"/>
                </a:solidFill>
              </a:rPr>
              <a:t>BOV Induction Workshop 2023</a:t>
            </a:r>
          </a:p>
        </p:txBody>
      </p:sp>
    </p:spTree>
    <p:extLst>
      <p:ext uri="{BB962C8B-B14F-4D97-AF65-F5344CB8AC3E}">
        <p14:creationId xmlns:p14="http://schemas.microsoft.com/office/powerpoint/2010/main" val="416823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Esther WB Williams\Downloads\IMG-d08b28e0ec8147f6318d40400f668755-V (1).jpg">
            <a:extLst>
              <a:ext uri="{FF2B5EF4-FFF2-40B4-BE49-F238E27FC236}">
                <a16:creationId xmlns:a16="http://schemas.microsoft.com/office/drawing/2014/main" id="{7D915789-EFDC-955C-2703-79F29DD0378B}"/>
              </a:ext>
            </a:extLst>
          </p:cNvPr>
          <p:cNvPicPr/>
          <p:nvPr/>
        </p:nvPicPr>
        <p:blipFill rotWithShape="1">
          <a:blip r:embed="rId3" cstate="print">
            <a:extLst>
              <a:ext uri="{28A0092B-C50C-407E-A947-70E740481C1C}">
                <a14:useLocalDpi xmlns:a14="http://schemas.microsoft.com/office/drawing/2010/main" val="0"/>
              </a:ext>
            </a:extLst>
          </a:blip>
          <a:srcRect l="8526" r="24623"/>
          <a:stretch/>
        </p:blipFill>
        <p:spPr bwMode="auto">
          <a:xfrm>
            <a:off x="3028951" y="0"/>
            <a:ext cx="6112764" cy="6857990"/>
          </a:xfrm>
          <a:prstGeom prst="rect">
            <a:avLst/>
          </a:prstGeom>
          <a:noFill/>
        </p:spPr>
      </p:pic>
      <p:sp>
        <p:nvSpPr>
          <p:cNvPr id="49" name="Rectangle 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6" y="501660"/>
            <a:ext cx="9141714" cy="801523"/>
          </a:xfrm>
        </p:spPr>
        <p:txBody>
          <a:bodyPr>
            <a:normAutofit/>
          </a:bodyPr>
          <a:lstStyle/>
          <a:p>
            <a:r>
              <a:rPr lang="en-US" sz="2500" dirty="0">
                <a:latin typeface="Arial" panose="020B0604020202020204" pitchFamily="34" charset="0"/>
                <a:cs typeface="Arial" panose="020B0604020202020204" pitchFamily="34" charset="0"/>
              </a:rPr>
              <a:t>Mission, Vision and Values</a:t>
            </a:r>
            <a:br>
              <a:rPr lang="en-US" sz="2500" dirty="0">
                <a:latin typeface="Arial" panose="020B0604020202020204" pitchFamily="34" charset="0"/>
                <a:cs typeface="Arial" panose="020B0604020202020204" pitchFamily="34" charset="0"/>
              </a:rPr>
            </a:br>
            <a:r>
              <a:rPr lang="en-US" sz="2500" i="1" dirty="0">
                <a:latin typeface="Arial" panose="020B0604020202020204" pitchFamily="34" charset="0"/>
                <a:cs typeface="Arial" panose="020B0604020202020204" pitchFamily="34" charset="0"/>
              </a:rPr>
              <a:t>Example of CWM</a:t>
            </a:r>
          </a:p>
        </p:txBody>
      </p:sp>
      <p:sp>
        <p:nvSpPr>
          <p:cNvPr id="6" name="Content Placeholder 2">
            <a:extLst>
              <a:ext uri="{FF2B5EF4-FFF2-40B4-BE49-F238E27FC236}">
                <a16:creationId xmlns:a16="http://schemas.microsoft.com/office/drawing/2014/main" id="{8FCBD713-3296-E9FC-DD93-8BA5D817A22C}"/>
              </a:ext>
            </a:extLst>
          </p:cNvPr>
          <p:cNvSpPr>
            <a:spLocks noGrp="1"/>
          </p:cNvSpPr>
          <p:nvPr>
            <p:ph idx="1"/>
          </p:nvPr>
        </p:nvSpPr>
        <p:spPr>
          <a:xfrm>
            <a:off x="428954" y="1557614"/>
            <a:ext cx="2866641" cy="4798726"/>
          </a:xfrm>
        </p:spPr>
        <p:txBody>
          <a:bodyPr>
            <a:normAutofit/>
          </a:bodyPr>
          <a:lstStyle/>
          <a:p>
            <a:pPr marL="0" indent="0">
              <a:buNone/>
            </a:pPr>
            <a:r>
              <a:rPr lang="en-AU" sz="1600" b="1" dirty="0">
                <a:latin typeface="Arial" panose="020B0604020202020204" pitchFamily="34" charset="0"/>
                <a:cs typeface="Arial" panose="020B0604020202020204" pitchFamily="34" charset="0"/>
              </a:rPr>
              <a:t>Our Value​​​​​​​s  - Compassionate care.  Accountability. Responsive to needs. Respect. Best service</a:t>
            </a:r>
          </a:p>
          <a:p>
            <a:r>
              <a:rPr lang="en-AU" sz="1600" dirty="0">
                <a:latin typeface="Arial" panose="020B0604020202020204" pitchFamily="34" charset="0"/>
                <a:cs typeface="Arial" panose="020B0604020202020204" pitchFamily="34" charset="0"/>
              </a:rPr>
              <a:t>Care and respect for others. </a:t>
            </a:r>
          </a:p>
          <a:p>
            <a:r>
              <a:rPr lang="en-AU" sz="1600" dirty="0">
                <a:latin typeface="Arial" panose="020B0604020202020204" pitchFamily="34" charset="0"/>
                <a:cs typeface="Arial" panose="020B0604020202020204" pitchFamily="34" charset="0"/>
              </a:rPr>
              <a:t>Safety of patients. </a:t>
            </a:r>
          </a:p>
          <a:p>
            <a:r>
              <a:rPr lang="en-AU" sz="1600" dirty="0">
                <a:latin typeface="Arial" panose="020B0604020202020204" pitchFamily="34" charset="0"/>
                <a:cs typeface="Arial" panose="020B0604020202020204" pitchFamily="34" charset="0"/>
              </a:rPr>
              <a:t>Uphold cleanliness.</a:t>
            </a:r>
          </a:p>
          <a:p>
            <a:r>
              <a:rPr lang="en-AU" sz="1600" dirty="0">
                <a:latin typeface="Arial" panose="020B0604020202020204" pitchFamily="34" charset="0"/>
                <a:cs typeface="Arial" panose="020B0604020202020204" pitchFamily="34" charset="0"/>
              </a:rPr>
              <a:t>Integrity, commitment and love  in all we do. </a:t>
            </a:r>
          </a:p>
          <a:p>
            <a:r>
              <a:rPr lang="en-AU" sz="1600" dirty="0">
                <a:latin typeface="Arial" panose="020B0604020202020204" pitchFamily="34" charset="0"/>
                <a:cs typeface="Arial" panose="020B0604020202020204" pitchFamily="34" charset="0"/>
              </a:rPr>
              <a:t>Responsive 24/7 in every way.</a:t>
            </a:r>
          </a:p>
          <a:p>
            <a:r>
              <a:rPr lang="en-AU" sz="1600" dirty="0">
                <a:latin typeface="Arial" panose="020B0604020202020204" pitchFamily="34" charset="0"/>
                <a:cs typeface="Arial" panose="020B0604020202020204" pitchFamily="34" charset="0"/>
              </a:rPr>
              <a:t>Responsibility for outcomes.</a:t>
            </a:r>
          </a:p>
          <a:p>
            <a:r>
              <a:rPr lang="en-AU" sz="1600" dirty="0">
                <a:latin typeface="Arial" panose="020B0604020202020204" pitchFamily="34" charset="0"/>
                <a:cs typeface="Arial" panose="020B0604020202020204" pitchFamily="34" charset="0"/>
              </a:rPr>
              <a:t>Compliant.</a:t>
            </a:r>
          </a:p>
          <a:p>
            <a:r>
              <a:rPr lang="en-AU" sz="1600" dirty="0">
                <a:latin typeface="Arial" panose="020B0604020202020204" pitchFamily="34" charset="0"/>
                <a:cs typeface="Arial" panose="020B0604020202020204" pitchFamily="34" charset="0"/>
              </a:rPr>
              <a:t>Always Teamwork. </a:t>
            </a:r>
          </a:p>
          <a:p>
            <a:pPr marL="0" indent="0">
              <a:buNone/>
            </a:pPr>
            <a:endParaRPr lang="en-AU" sz="16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dirty="0">
                <a:solidFill>
                  <a:schemeClr val="tx1"/>
                </a:solidFill>
              </a:rPr>
              <a:t>BOV Induction Workshop 2023</a:t>
            </a:r>
          </a:p>
        </p:txBody>
      </p:sp>
    </p:spTree>
    <p:extLst>
      <p:ext uri="{BB962C8B-B14F-4D97-AF65-F5344CB8AC3E}">
        <p14:creationId xmlns:p14="http://schemas.microsoft.com/office/powerpoint/2010/main" val="299008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1" y="441754"/>
            <a:ext cx="9141713" cy="990709"/>
          </a:xfrm>
          <a:solidFill>
            <a:srgbClr val="FFFFFF">
              <a:alpha val="50196"/>
            </a:srgbClr>
          </a:solidFill>
        </p:spPr>
        <p:txBody>
          <a:bodyPr>
            <a:normAutofit/>
          </a:bodyPr>
          <a:lstStyle/>
          <a:p>
            <a:r>
              <a:rPr lang="en-US" sz="3500" dirty="0">
                <a:latin typeface="Arial" panose="020B0604020202020204" pitchFamily="34" charset="0"/>
                <a:cs typeface="Arial" panose="020B0604020202020204" pitchFamily="34" charset="0"/>
              </a:rPr>
              <a:t>Mission, Vision and Values</a:t>
            </a:r>
            <a:endParaRPr lang="en-US" sz="3500" i="1"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chemeClr val="tx1"/>
                </a:solidFill>
              </a:rPr>
              <a:t>BOV Induction Workshop 2023</a:t>
            </a:r>
            <a:endParaRPr lang="en-US" dirty="0">
              <a:solidFill>
                <a:schemeClr val="tx1"/>
              </a:solidFill>
            </a:endParaRPr>
          </a:p>
        </p:txBody>
      </p:sp>
      <p:pic>
        <p:nvPicPr>
          <p:cNvPr id="8" name="Picture 7" descr="C:\Users\Esther WB Williams\Downloads\IMG-20200708-WA0001.jpg">
            <a:extLst>
              <a:ext uri="{FF2B5EF4-FFF2-40B4-BE49-F238E27FC236}">
                <a16:creationId xmlns:a16="http://schemas.microsoft.com/office/drawing/2014/main" id="{54CBD75D-4B2B-FD57-EBF4-D0022B7006D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9139" y="1874216"/>
            <a:ext cx="4616746" cy="3306794"/>
          </a:xfrm>
          <a:prstGeom prst="rect">
            <a:avLst/>
          </a:prstGeom>
          <a:noFill/>
          <a:ln>
            <a:noFill/>
          </a:ln>
        </p:spPr>
      </p:pic>
      <p:sp>
        <p:nvSpPr>
          <p:cNvPr id="9" name="TextBox 8">
            <a:extLst>
              <a:ext uri="{FF2B5EF4-FFF2-40B4-BE49-F238E27FC236}">
                <a16:creationId xmlns:a16="http://schemas.microsoft.com/office/drawing/2014/main" id="{1DB50D36-EC97-6519-CCB5-EF4BA7037B44}"/>
              </a:ext>
            </a:extLst>
          </p:cNvPr>
          <p:cNvSpPr txBox="1"/>
          <p:nvPr/>
        </p:nvSpPr>
        <p:spPr>
          <a:xfrm>
            <a:off x="467659" y="1774784"/>
            <a:ext cx="3373821" cy="3970318"/>
          </a:xfrm>
          <a:prstGeom prst="rect">
            <a:avLst/>
          </a:prstGeom>
          <a:noFill/>
        </p:spPr>
        <p:txBody>
          <a:bodyPr wrap="square" rtlCol="0">
            <a:spAutoFit/>
          </a:bodyPr>
          <a:lstStyle/>
          <a:p>
            <a:r>
              <a:rPr lang="en-US" sz="1800" dirty="0"/>
              <a:t>Break into your respective Boards and discuss:</a:t>
            </a:r>
          </a:p>
          <a:p>
            <a:pPr marL="285750" indent="-285750">
              <a:buFont typeface="Arial" panose="020B0604020202020204" pitchFamily="34" charset="0"/>
              <a:buChar char="•"/>
            </a:pPr>
            <a:r>
              <a:rPr lang="en-US" sz="1800" dirty="0"/>
              <a:t>Why you want to be on a BOV?</a:t>
            </a:r>
          </a:p>
          <a:p>
            <a:pPr marL="285750" indent="-285750">
              <a:buFont typeface="Arial" panose="020B0604020202020204" pitchFamily="34" charset="0"/>
              <a:buChar char="•"/>
            </a:pPr>
            <a:r>
              <a:rPr lang="en-US" sz="1800" dirty="0"/>
              <a:t>What you see as important issues for the hospital you serve?</a:t>
            </a:r>
          </a:p>
          <a:p>
            <a:pPr marL="285750" indent="-285750">
              <a:buFont typeface="Arial" panose="020B0604020202020204" pitchFamily="34" charset="0"/>
              <a:buChar char="•"/>
            </a:pPr>
            <a:r>
              <a:rPr lang="en-US" sz="1800" dirty="0"/>
              <a:t>How will you bring about change?</a:t>
            </a:r>
          </a:p>
          <a:p>
            <a:endParaRPr lang="en-US" sz="1800" dirty="0"/>
          </a:p>
          <a:p>
            <a:r>
              <a:rPr lang="en-US" sz="1800" dirty="0"/>
              <a:t>Use your discussions to develop a draft of your BOV</a:t>
            </a:r>
            <a:r>
              <a:rPr lang="en-US" dirty="0"/>
              <a:t> </a:t>
            </a:r>
            <a:r>
              <a:rPr lang="en-US" sz="1800" dirty="0"/>
              <a:t>Vision, Mission, Values.</a:t>
            </a:r>
          </a:p>
          <a:p>
            <a:endParaRPr lang="en-US" dirty="0"/>
          </a:p>
          <a:p>
            <a:r>
              <a:rPr lang="en-US" sz="1800" dirty="0"/>
              <a:t>Group presentation.</a:t>
            </a:r>
          </a:p>
        </p:txBody>
      </p:sp>
    </p:spTree>
    <p:extLst>
      <p:ext uri="{BB962C8B-B14F-4D97-AF65-F5344CB8AC3E}">
        <p14:creationId xmlns:p14="http://schemas.microsoft.com/office/powerpoint/2010/main" val="357696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043C-EEFB-EB72-60A4-7CF4BC66978D}"/>
              </a:ext>
            </a:extLst>
          </p:cNvPr>
          <p:cNvSpPr>
            <a:spLocks noGrp="1"/>
          </p:cNvSpPr>
          <p:nvPr>
            <p:ph type="title"/>
          </p:nvPr>
        </p:nvSpPr>
        <p:spPr>
          <a:xfrm>
            <a:off x="628650" y="2766218"/>
            <a:ext cx="7886700" cy="1325563"/>
          </a:xfrm>
        </p:spPr>
        <p:txBody>
          <a:bodyPr/>
          <a:lstStyle/>
          <a:p>
            <a:r>
              <a:rPr lang="en-US" dirty="0" err="1">
                <a:latin typeface="Arial" panose="020B0604020202020204" pitchFamily="34" charset="0"/>
                <a:cs typeface="Arial" panose="020B0604020202020204" pitchFamily="34" charset="0"/>
              </a:rPr>
              <a:t>Talanoa</a:t>
            </a:r>
            <a:r>
              <a:rPr lang="en-US" dirty="0">
                <a:latin typeface="Arial" panose="020B0604020202020204" pitchFamily="34" charset="0"/>
                <a:cs typeface="Arial" panose="020B0604020202020204" pitchFamily="34" charset="0"/>
              </a:rPr>
              <a:t> 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Terms of Reference</a:t>
            </a:r>
            <a:endParaRPr lang="en-AU"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F01A71A-21FF-6BDF-83F8-39CEC91858EC}"/>
              </a:ext>
            </a:extLst>
          </p:cNvPr>
          <p:cNvSpPr>
            <a:spLocks noGrp="1"/>
          </p:cNvSpPr>
          <p:nvPr>
            <p:ph type="ftr" sz="quarter" idx="11"/>
          </p:nvPr>
        </p:nvSpPr>
        <p:spPr/>
        <p:txBody>
          <a:bodyPr/>
          <a:lstStyle/>
          <a:p>
            <a:r>
              <a:rPr lang="en-US"/>
              <a:t>BOV Induction Workshop 2023</a:t>
            </a:r>
          </a:p>
        </p:txBody>
      </p:sp>
    </p:spTree>
    <p:extLst>
      <p:ext uri="{BB962C8B-B14F-4D97-AF65-F5344CB8AC3E}">
        <p14:creationId xmlns:p14="http://schemas.microsoft.com/office/powerpoint/2010/main" val="197361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https://www.fijivillage.com/news_images/103911480361c8c442c1951c571940.gif">
            <a:extLst>
              <a:ext uri="{FF2B5EF4-FFF2-40B4-BE49-F238E27FC236}">
                <a16:creationId xmlns:a16="http://schemas.microsoft.com/office/drawing/2014/main" id="{F5F9AA86-38F2-DDD2-06FA-BB48A8107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339" r="28339"/>
          <a:stretch>
            <a:fillRect/>
          </a:stretch>
        </p:blipFill>
        <p:spPr bwMode="auto">
          <a:xfrm>
            <a:off x="4306852" y="0"/>
            <a:ext cx="4834861" cy="68993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841920" y="6356350"/>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4" y="318582"/>
            <a:ext cx="9141713" cy="990709"/>
          </a:xfrm>
          <a:solidFill>
            <a:srgbClr val="FFFFFF">
              <a:alpha val="56078"/>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BOV Responsibilities</a:t>
            </a:r>
            <a:endParaRPr lang="en-US" sz="3500"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DB50D36-EC97-6519-CCB5-EF4BA7037B44}"/>
              </a:ext>
            </a:extLst>
          </p:cNvPr>
          <p:cNvSpPr txBox="1"/>
          <p:nvPr/>
        </p:nvSpPr>
        <p:spPr>
          <a:xfrm>
            <a:off x="495708" y="1416536"/>
            <a:ext cx="6228574" cy="4939814"/>
          </a:xfrm>
          <a:prstGeom prst="rect">
            <a:avLst/>
          </a:prstGeom>
          <a:solidFill>
            <a:srgbClr val="FFFFFF">
              <a:alpha val="56078"/>
            </a:srgbClr>
          </a:solidFill>
        </p:spPr>
        <p:txBody>
          <a:bodyPr wrap="square" rtlCol="0">
            <a:spAutoFit/>
          </a:bodyPr>
          <a:lstStyle/>
          <a:p>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Meet hospital mission, vision and values</a:t>
            </a:r>
          </a:p>
          <a:p>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Responsible to the Minister of Health and Medical Services</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Engage in strategic planning</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Effective administration and communication especially with the Minister</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Improved facilities and services</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Quality patient care</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Financial procurement, assistance and stability</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Community private/public relations</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Statutory and regulatory compliance</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Board education, health education, training and efficient processes</a:t>
            </a:r>
          </a:p>
        </p:txBody>
      </p:sp>
    </p:spTree>
    <p:extLst>
      <p:ext uri="{BB962C8B-B14F-4D97-AF65-F5344CB8AC3E}">
        <p14:creationId xmlns:p14="http://schemas.microsoft.com/office/powerpoint/2010/main" val="88542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120273"/>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Responsibility continued…</a:t>
            </a:r>
            <a:endParaRPr lang="en-US" sz="3500" i="1"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0DF82DC4-A6A1-1AD5-9CF7-60F7EEB89004}"/>
              </a:ext>
            </a:extLst>
          </p:cNvPr>
          <p:cNvGraphicFramePr>
            <a:graphicFrameLocks noGrp="1"/>
          </p:cNvGraphicFramePr>
          <p:nvPr>
            <p:extLst>
              <p:ext uri="{D42A27DB-BD31-4B8C-83A1-F6EECF244321}">
                <p14:modId xmlns:p14="http://schemas.microsoft.com/office/powerpoint/2010/main" val="2792047105"/>
              </p:ext>
            </p:extLst>
          </p:nvPr>
        </p:nvGraphicFramePr>
        <p:xfrm>
          <a:off x="508607" y="1058277"/>
          <a:ext cx="8124498" cy="5394960"/>
        </p:xfrm>
        <a:graphic>
          <a:graphicData uri="http://schemas.openxmlformats.org/drawingml/2006/table">
            <a:tbl>
              <a:tblPr firstRow="1" bandRow="1">
                <a:tableStyleId>{5C22544A-7EE6-4342-B048-85BDC9FD1C3A}</a:tableStyleId>
              </a:tblPr>
              <a:tblGrid>
                <a:gridCol w="4062249">
                  <a:extLst>
                    <a:ext uri="{9D8B030D-6E8A-4147-A177-3AD203B41FA5}">
                      <a16:colId xmlns:a16="http://schemas.microsoft.com/office/drawing/2014/main" val="870673511"/>
                    </a:ext>
                  </a:extLst>
                </a:gridCol>
                <a:gridCol w="4062249">
                  <a:extLst>
                    <a:ext uri="{9D8B030D-6E8A-4147-A177-3AD203B41FA5}">
                      <a16:colId xmlns:a16="http://schemas.microsoft.com/office/drawing/2014/main" val="1760628717"/>
                    </a:ext>
                  </a:extLst>
                </a:gridCol>
              </a:tblGrid>
              <a:tr h="370840">
                <a:tc>
                  <a:txBody>
                    <a:bodyPr/>
                    <a:lstStyle/>
                    <a:p>
                      <a:pPr marL="342900" indent="-342900">
                        <a:buAutoNum type="arabicPeriod"/>
                      </a:pPr>
                      <a:r>
                        <a:rPr lang="en-US" sz="1600" dirty="0">
                          <a:solidFill>
                            <a:sysClr val="windowText" lastClr="000000"/>
                          </a:solidFill>
                          <a:latin typeface="Arial" panose="020B0604020202020204" pitchFamily="34" charset="0"/>
                          <a:cs typeface="Arial" panose="020B0604020202020204" pitchFamily="34" charset="0"/>
                        </a:rPr>
                        <a:t>Planning</a:t>
                      </a:r>
                    </a:p>
                    <a:p>
                      <a:pPr marL="342900" indent="-342900">
                        <a:buAutoNum type="arabicPeriod"/>
                      </a:pPr>
                      <a:endParaRPr lang="en-AU" sz="1600" b="0" dirty="0">
                        <a:solidFill>
                          <a:sysClr val="windowText" lastClr="000000"/>
                        </a:solidFill>
                        <a:latin typeface="Arial" panose="020B0604020202020204" pitchFamily="34" charset="0"/>
                        <a:cs typeface="Arial" panose="020B0604020202020204" pitchFamily="34" charset="0"/>
                      </a:endParaRPr>
                    </a:p>
                    <a:p>
                      <a:pPr marL="0" indent="0">
                        <a:buNone/>
                      </a:pPr>
                      <a:r>
                        <a:rPr lang="en-AU" sz="1600" b="0" dirty="0">
                          <a:solidFill>
                            <a:sysClr val="windowText" lastClr="000000"/>
                          </a:solidFill>
                          <a:latin typeface="Arial" panose="020B0604020202020204" pitchFamily="34" charset="0"/>
                          <a:cs typeface="Arial" panose="020B0604020202020204" pitchFamily="34" charset="0"/>
                        </a:rPr>
                        <a:t>Prepare BOV annual plans of works with timeline, budget, and risk management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4. Strategy</a:t>
                      </a:r>
                    </a:p>
                    <a:p>
                      <a:endParaRPr lang="en-US" sz="1600" dirty="0">
                        <a:solidFill>
                          <a:sysClr val="windowText" lastClr="000000"/>
                        </a:solidFill>
                        <a:latin typeface="Arial" panose="020B0604020202020204" pitchFamily="34" charset="0"/>
                        <a:cs typeface="Arial" panose="020B0604020202020204" pitchFamily="34" charset="0"/>
                      </a:endParaRPr>
                    </a:p>
                    <a:p>
                      <a:r>
                        <a:rPr lang="en-AU" sz="1600" b="0" dirty="0">
                          <a:solidFill>
                            <a:sysClr val="windowText" lastClr="000000"/>
                          </a:solidFill>
                          <a:latin typeface="Arial" panose="020B0604020202020204" pitchFamily="34" charset="0"/>
                          <a:cs typeface="Arial" panose="020B0604020202020204" pitchFamily="34" charset="0"/>
                        </a:rPr>
                        <a:t>Foster holistic methodologies focused on improvements and health needs of the community through working with NGOs, faith and ethnic based organisations, youth groups, businesses, unions, institutions.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37997403"/>
                  </a:ext>
                </a:extLst>
              </a:tr>
              <a:tr h="370840">
                <a:tc>
                  <a:txBody>
                    <a:bodyPr/>
                    <a:lstStyle/>
                    <a:p>
                      <a:r>
                        <a:rPr lang="en-US" sz="1600" b="1" dirty="0">
                          <a:solidFill>
                            <a:sysClr val="windowText" lastClr="000000"/>
                          </a:solidFill>
                          <a:latin typeface="Arial" panose="020B0604020202020204" pitchFamily="34" charset="0"/>
                          <a:cs typeface="Arial" panose="020B0604020202020204" pitchFamily="34" charset="0"/>
                        </a:rPr>
                        <a:t>2. Communication</a:t>
                      </a:r>
                    </a:p>
                    <a:p>
                      <a:endParaRPr lang="en-US" sz="1600" b="1" dirty="0">
                        <a:solidFill>
                          <a:sysClr val="windowText" lastClr="000000"/>
                        </a:solidFill>
                        <a:latin typeface="Arial" panose="020B0604020202020204" pitchFamily="34" charset="0"/>
                        <a:cs typeface="Arial" panose="020B0604020202020204" pitchFamily="34" charset="0"/>
                      </a:endParaRPr>
                    </a:p>
                    <a:p>
                      <a:r>
                        <a:rPr lang="en-AU" sz="1600" b="0" dirty="0">
                          <a:solidFill>
                            <a:sysClr val="windowText" lastClr="000000"/>
                          </a:solidFill>
                          <a:latin typeface="Arial" panose="020B0604020202020204" pitchFamily="34" charset="0"/>
                          <a:cs typeface="Arial" panose="020B0604020202020204" pitchFamily="34" charset="0"/>
                        </a:rPr>
                        <a:t>Keep Minister informed on the work undertaken and proposed planned qualitative and quantitative work, including projects - Communicate through the Chair</a:t>
                      </a:r>
                    </a:p>
                    <a:p>
                      <a:r>
                        <a:rPr lang="en-AU" sz="1600" b="0" dirty="0">
                          <a:solidFill>
                            <a:sysClr val="windowText" lastClr="000000"/>
                          </a:solidFill>
                          <a:latin typeface="Arial" panose="020B0604020202020204" pitchFamily="34" charset="0"/>
                          <a:cs typeface="Arial" panose="020B0604020202020204" pitchFamily="34" charset="0"/>
                        </a:rPr>
                        <a:t>And 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600" b="1" dirty="0">
                          <a:solidFill>
                            <a:sysClr val="windowText" lastClr="000000"/>
                          </a:solidFill>
                          <a:latin typeface="Arial" panose="020B0604020202020204" pitchFamily="34" charset="0"/>
                          <a:cs typeface="Arial" panose="020B0604020202020204" pitchFamily="34" charset="0"/>
                        </a:rPr>
                        <a:t>5. Visits</a:t>
                      </a:r>
                    </a:p>
                    <a:p>
                      <a:endParaRPr lang="en-US" sz="1600" b="1" dirty="0">
                        <a:solidFill>
                          <a:sysClr val="windowText" lastClr="000000"/>
                        </a:solidFill>
                        <a:latin typeface="Arial" panose="020B0604020202020204" pitchFamily="34" charset="0"/>
                        <a:cs typeface="Arial" panose="020B0604020202020204" pitchFamily="34" charset="0"/>
                      </a:endParaRPr>
                    </a:p>
                    <a:p>
                      <a:r>
                        <a:rPr lang="en-AU" sz="1600" b="0" dirty="0">
                          <a:solidFill>
                            <a:sysClr val="windowText" lastClr="000000"/>
                          </a:solidFill>
                          <a:latin typeface="Arial" panose="020B0604020202020204" pitchFamily="34" charset="0"/>
                          <a:cs typeface="Arial" panose="020B0604020202020204" pitchFamily="34" charset="0"/>
                        </a:rPr>
                        <a:t>Carry out regular team visits to the hospital/health centre focusing not only on health care of patients but health education for staff.</a:t>
                      </a:r>
                      <a:endParaRPr lang="en-AU" sz="1600" b="1"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31885242"/>
                  </a:ext>
                </a:extLst>
              </a:tr>
              <a:tr h="370840">
                <a:tc>
                  <a:txBody>
                    <a:bodyPr/>
                    <a:lstStyle/>
                    <a:p>
                      <a:r>
                        <a:rPr lang="en-US" sz="1600" b="1" dirty="0">
                          <a:solidFill>
                            <a:sysClr val="windowText" lastClr="000000"/>
                          </a:solidFill>
                          <a:latin typeface="Arial" panose="020B0604020202020204" pitchFamily="34" charset="0"/>
                          <a:cs typeface="Arial" panose="020B0604020202020204" pitchFamily="34" charset="0"/>
                        </a:rPr>
                        <a:t>3. Funding</a:t>
                      </a:r>
                    </a:p>
                    <a:p>
                      <a:endParaRPr lang="en-US" sz="1600" b="1" dirty="0">
                        <a:solidFill>
                          <a:sysClr val="windowText" lastClr="000000"/>
                        </a:solidFill>
                        <a:latin typeface="Arial" panose="020B0604020202020204" pitchFamily="34" charset="0"/>
                        <a:cs typeface="Arial" panose="020B0604020202020204" pitchFamily="34" charset="0"/>
                      </a:endParaRPr>
                    </a:p>
                    <a:p>
                      <a:r>
                        <a:rPr lang="en-AU" sz="1600" b="0" dirty="0">
                          <a:solidFill>
                            <a:sysClr val="windowText" lastClr="000000"/>
                          </a:solidFill>
                          <a:latin typeface="Arial" panose="020B0604020202020204" pitchFamily="34" charset="0"/>
                          <a:cs typeface="Arial" panose="020B0604020202020204" pitchFamily="34" charset="0"/>
                        </a:rPr>
                        <a:t>Fundraise to assist the hospital in maintenance and other work.</a:t>
                      </a:r>
                    </a:p>
                    <a:p>
                      <a:endParaRPr lang="en-AU" sz="1600" b="0" dirty="0">
                        <a:solidFill>
                          <a:sysClr val="windowText" lastClr="000000"/>
                        </a:solidFill>
                        <a:latin typeface="Arial" panose="020B0604020202020204" pitchFamily="34" charset="0"/>
                        <a:cs typeface="Arial" panose="020B0604020202020204" pitchFamily="34" charset="0"/>
                      </a:endParaRPr>
                    </a:p>
                    <a:p>
                      <a:r>
                        <a:rPr lang="en-AU" sz="1600" b="0" dirty="0">
                          <a:solidFill>
                            <a:sysClr val="windowText" lastClr="000000"/>
                          </a:solidFill>
                          <a:latin typeface="Arial" panose="020B0604020202020204" pitchFamily="34" charset="0"/>
                          <a:cs typeface="Arial" panose="020B0604020202020204" pitchFamily="34" charset="0"/>
                        </a:rPr>
                        <a:t>Develop partnerships with various business houses and donors.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AU" sz="1600" b="1"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77296654"/>
                  </a:ext>
                </a:extLst>
              </a:tr>
            </a:tbl>
          </a:graphicData>
        </a:graphic>
      </p:graphicFrame>
    </p:spTree>
    <p:extLst>
      <p:ext uri="{BB962C8B-B14F-4D97-AF65-F5344CB8AC3E}">
        <p14:creationId xmlns:p14="http://schemas.microsoft.com/office/powerpoint/2010/main" val="217922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120273"/>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a:t>
            </a:r>
            <a:endParaRPr lang="en-US" sz="35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500675" y="1582340"/>
            <a:ext cx="7542366" cy="3693319"/>
          </a:xfrm>
          <a:prstGeom prst="rect">
            <a:avLst/>
          </a:prstGeom>
          <a:solidFill>
            <a:srgbClr val="FFFFFF">
              <a:alpha val="56078"/>
            </a:srgbClr>
          </a:solidFill>
        </p:spPr>
        <p:txBody>
          <a:bodyPr wrap="square" rtlCol="0">
            <a:spAutoFit/>
          </a:bodyPr>
          <a:lstStyle/>
          <a:p>
            <a:r>
              <a:rPr lang="en-AU" dirty="0">
                <a:latin typeface="Arial" panose="020B0604020202020204" pitchFamily="34" charset="0"/>
                <a:cs typeface="Arial" panose="020B0604020202020204" pitchFamily="34" charset="0"/>
              </a:rPr>
              <a:t>Board roles may differ but based on our laws, all Boards three central roles:</a:t>
            </a:r>
          </a:p>
          <a:p>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b="1" dirty="0">
                <a:latin typeface="Arial" panose="020B0604020202020204" pitchFamily="34" charset="0"/>
                <a:cs typeface="Arial" panose="020B0604020202020204" pitchFamily="34" charset="0"/>
              </a:rPr>
              <a:t>Governing </a:t>
            </a:r>
            <a:r>
              <a:rPr lang="en-AU" dirty="0">
                <a:latin typeface="Arial" panose="020B0604020202020204" pitchFamily="34" charset="0"/>
                <a:cs typeface="Arial" panose="020B0604020202020204" pitchFamily="34" charset="0"/>
              </a:rPr>
              <a:t>role</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for effective governance of the Board and Hospital</a:t>
            </a:r>
          </a:p>
          <a:p>
            <a:pPr marL="285750" indent="-285750">
              <a:buFont typeface="Arial" panose="020B0604020202020204" pitchFamily="34" charset="0"/>
              <a:buChar char="•"/>
            </a:pPr>
            <a:r>
              <a:rPr lang="en-AU" b="1" dirty="0">
                <a:latin typeface="Arial" panose="020B0604020202020204" pitchFamily="34" charset="0"/>
                <a:cs typeface="Arial" panose="020B0604020202020204" pitchFamily="34" charset="0"/>
              </a:rPr>
              <a:t>Advisory </a:t>
            </a:r>
            <a:r>
              <a:rPr lang="en-AU" dirty="0">
                <a:latin typeface="Arial" panose="020B0604020202020204" pitchFamily="34" charset="0"/>
                <a:cs typeface="Arial" panose="020B0604020202020204" pitchFamily="34" charset="0"/>
              </a:rPr>
              <a:t>role</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assist management and administration</a:t>
            </a:r>
          </a:p>
          <a:p>
            <a:pPr marL="285750" indent="-285750">
              <a:buFont typeface="Arial" panose="020B0604020202020204" pitchFamily="34" charset="0"/>
              <a:buChar char="•"/>
            </a:pPr>
            <a:r>
              <a:rPr lang="en-AU" b="1" dirty="0">
                <a:latin typeface="Arial" panose="020B0604020202020204" pitchFamily="34" charset="0"/>
                <a:cs typeface="Arial" panose="020B0604020202020204" pitchFamily="34" charset="0"/>
              </a:rPr>
              <a:t>Financial and general assistance</a:t>
            </a:r>
            <a:r>
              <a:rPr lang="en-AU" dirty="0">
                <a:latin typeface="Arial" panose="020B0604020202020204" pitchFamily="34" charset="0"/>
                <a:cs typeface="Arial" panose="020B0604020202020204" pitchFamily="34" charset="0"/>
              </a:rPr>
              <a:t> role</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In general, boards also have specific roles for:</a:t>
            </a:r>
          </a:p>
          <a:p>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Minor, Medium and Major Works</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Decision making</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Policy making including for services and strategic planning</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Assist with management where appropriate and within TOR</a:t>
            </a:r>
          </a:p>
        </p:txBody>
      </p:sp>
    </p:spTree>
    <p:extLst>
      <p:ext uri="{BB962C8B-B14F-4D97-AF65-F5344CB8AC3E}">
        <p14:creationId xmlns:p14="http://schemas.microsoft.com/office/powerpoint/2010/main" val="238620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473402"/>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 – Decision Making</a:t>
            </a:r>
            <a:endParaRPr lang="en-US" sz="35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424475" y="1943743"/>
            <a:ext cx="7542366" cy="3970318"/>
          </a:xfrm>
          <a:prstGeom prst="rect">
            <a:avLst/>
          </a:prstGeom>
          <a:solidFill>
            <a:srgbClr val="FFFFFF">
              <a:alpha val="56078"/>
            </a:srgbClr>
          </a:solid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Strategic plan input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Identify funding and donor partners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Service providers and tenders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Minor, Medium and Major works of facility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Services and Costs consideration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Health care and health education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Submit input to budgets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13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236701"/>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 – Policy Making</a:t>
            </a:r>
            <a:endParaRPr lang="en-US" sz="35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434984" y="1258650"/>
            <a:ext cx="7542366" cy="5355312"/>
          </a:xfrm>
          <a:prstGeom prst="rect">
            <a:avLst/>
          </a:prstGeom>
          <a:solidFill>
            <a:srgbClr val="FFFFFF">
              <a:alpha val="56078"/>
            </a:srgbClr>
          </a:solidFill>
        </p:spPr>
        <p:txBody>
          <a:bodyPr wrap="square" rtlCol="0">
            <a:spAutoFit/>
          </a:bodyPr>
          <a:lstStyle/>
          <a:p>
            <a:r>
              <a:rPr lang="en-AU" dirty="0">
                <a:latin typeface="Arial" panose="020B0604020202020204" pitchFamily="34" charset="0"/>
                <a:cs typeface="Arial" panose="020B0604020202020204" pitchFamily="34" charset="0"/>
              </a:rPr>
              <a:t>Board should establish general policies that further the hospital mission and work.</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Policies could include but not limited to:</a:t>
            </a:r>
          </a:p>
          <a:p>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Fundraising and Projects identification and assistance.</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Naming rights.</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Maintenance and upgrade works.</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Private ward upgrade and care.</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Clean up.</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Review and input into hospital and medical staff bylaws, rules, policies.</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Board delegates implementation of policies to management.</a:t>
            </a:r>
          </a:p>
        </p:txBody>
      </p:sp>
    </p:spTree>
    <p:extLst>
      <p:ext uri="{BB962C8B-B14F-4D97-AF65-F5344CB8AC3E}">
        <p14:creationId xmlns:p14="http://schemas.microsoft.com/office/powerpoint/2010/main" val="366183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236701"/>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 – Effective Governance</a:t>
            </a:r>
            <a:endParaRPr lang="en-US" sz="35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434984" y="1258650"/>
            <a:ext cx="7542366" cy="5078313"/>
          </a:xfrm>
          <a:prstGeom prst="rect">
            <a:avLst/>
          </a:prstGeom>
          <a:solidFill>
            <a:srgbClr val="FFFFFF">
              <a:alpha val="56078"/>
            </a:srgbClr>
          </a:solidFill>
        </p:spPr>
        <p:txBody>
          <a:bodyPr wrap="square" rtlCol="0">
            <a:spAutoFit/>
          </a:bodyPr>
          <a:lstStyle/>
          <a:p>
            <a:r>
              <a:rPr lang="en-AU" dirty="0">
                <a:latin typeface="Arial" panose="020B0604020202020204" pitchFamily="34" charset="0"/>
                <a:cs typeface="Arial" panose="020B0604020202020204" pitchFamily="34" charset="0"/>
              </a:rPr>
              <a:t>Board should take an interest in the management and operations of the hospital.</a:t>
            </a:r>
          </a:p>
          <a:p>
            <a:r>
              <a:rPr lang="en-AU"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Regular presentations to the Board on operations so as to get an insight into how things work.</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Establish key interest in strategic plans.</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Ensure policies and processes are in place.</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Require and review periodic reports from administration and medical staff.</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Ask appropriate questions.</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Follow up on issues that arise.</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Hold administration accountable.</a:t>
            </a:r>
          </a:p>
        </p:txBody>
      </p:sp>
    </p:spTree>
    <p:extLst>
      <p:ext uri="{BB962C8B-B14F-4D97-AF65-F5344CB8AC3E}">
        <p14:creationId xmlns:p14="http://schemas.microsoft.com/office/powerpoint/2010/main" val="56657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769579"/>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a:t>
            </a:r>
            <a:br>
              <a:rPr lang="en-US" sz="2200" i="1" dirty="0">
                <a:latin typeface="Arial" panose="020B0604020202020204" pitchFamily="34" charset="0"/>
                <a:cs typeface="Arial" panose="020B0604020202020204" pitchFamily="34" charset="0"/>
              </a:rPr>
            </a:br>
            <a:br>
              <a:rPr lang="en-US" sz="2200" i="1" dirty="0">
                <a:latin typeface="Arial" panose="020B0604020202020204" pitchFamily="34" charset="0"/>
                <a:cs typeface="Arial" panose="020B0604020202020204" pitchFamily="34" charset="0"/>
              </a:rPr>
            </a:b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 </a:t>
            </a:r>
            <a:br>
              <a:rPr lang="en-AU" sz="1600" dirty="0">
                <a:latin typeface="Arial" panose="020B0604020202020204" pitchFamily="34" charset="0"/>
                <a:cs typeface="Arial" panose="020B0604020202020204" pitchFamily="34" charset="0"/>
              </a:rPr>
            </a:br>
            <a:endParaRPr lang="en-US" sz="3500"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27F4B1D-C2E1-8746-43F7-28DC7A2A257A}"/>
              </a:ext>
            </a:extLst>
          </p:cNvPr>
          <p:cNvSpPr txBox="1"/>
          <p:nvPr/>
        </p:nvSpPr>
        <p:spPr>
          <a:xfrm>
            <a:off x="469096" y="1722188"/>
            <a:ext cx="8203519" cy="2062103"/>
          </a:xfrm>
          <a:prstGeom prst="rect">
            <a:avLst/>
          </a:prstGeom>
          <a:solidFill>
            <a:srgbClr val="FFFFFF">
              <a:alpha val="56078"/>
            </a:srgbClr>
          </a:solidFill>
        </p:spPr>
        <p:txBody>
          <a:bodyPr wrap="square" rtlCol="0">
            <a:spAutoFit/>
          </a:bodyPr>
          <a:lstStyle/>
          <a:p>
            <a:r>
              <a:rPr lang="en-AU" sz="1600" dirty="0">
                <a:latin typeface="Arial" panose="020B0604020202020204" pitchFamily="34" charset="0"/>
                <a:cs typeface="Arial" panose="020B0604020202020204" pitchFamily="34" charset="0"/>
              </a:rPr>
              <a:t>Regarding oversight, keep in mind: </a:t>
            </a:r>
          </a:p>
          <a:p>
            <a:endParaRPr lang="en-A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It is not the Board’s role to manage day-to-day operations itself. </a:t>
            </a:r>
          </a:p>
          <a:p>
            <a:endParaRPr lang="en-A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You do not have the time, training, experience, and information to manage effectively.</a:t>
            </a:r>
          </a:p>
          <a:p>
            <a:pPr marL="285750" indent="-285750">
              <a:buFont typeface="Arial" panose="020B0604020202020204" pitchFamily="34" charset="0"/>
              <a:buChar char="•"/>
            </a:pPr>
            <a:endParaRPr lang="en-A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Board needs to focus on achieving the hospital’s mission, not micromanaging operations.</a:t>
            </a:r>
          </a:p>
        </p:txBody>
      </p:sp>
    </p:spTree>
    <p:extLst>
      <p:ext uri="{BB962C8B-B14F-4D97-AF65-F5344CB8AC3E}">
        <p14:creationId xmlns:p14="http://schemas.microsoft.com/office/powerpoint/2010/main" val="271138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628649" y="126482"/>
            <a:ext cx="7886700" cy="703835"/>
          </a:xfrm>
        </p:spPr>
        <p:txBody>
          <a:bodyPr>
            <a:normAutofit/>
          </a:bodyPr>
          <a:lstStyle/>
          <a:p>
            <a:r>
              <a:rPr lang="en-US" sz="3200" dirty="0">
                <a:latin typeface="Arial" panose="020B0604020202020204" pitchFamily="34" charset="0"/>
                <a:cs typeface="Arial" panose="020B0604020202020204" pitchFamily="34" charset="0"/>
              </a:rPr>
              <a:t>Workshop Program</a:t>
            </a:r>
          </a:p>
        </p:txBody>
      </p:sp>
      <p:graphicFrame>
        <p:nvGraphicFramePr>
          <p:cNvPr id="2" name="Table 2">
            <a:extLst>
              <a:ext uri="{FF2B5EF4-FFF2-40B4-BE49-F238E27FC236}">
                <a16:creationId xmlns:a16="http://schemas.microsoft.com/office/drawing/2014/main" id="{5AEFCF6D-2805-0863-3FCC-317AE81BFB76}"/>
              </a:ext>
            </a:extLst>
          </p:cNvPr>
          <p:cNvGraphicFramePr>
            <a:graphicFrameLocks noGrp="1"/>
          </p:cNvGraphicFramePr>
          <p:nvPr>
            <p:extLst>
              <p:ext uri="{D42A27DB-BD31-4B8C-83A1-F6EECF244321}">
                <p14:modId xmlns:p14="http://schemas.microsoft.com/office/powerpoint/2010/main" val="3069572455"/>
              </p:ext>
            </p:extLst>
          </p:nvPr>
        </p:nvGraphicFramePr>
        <p:xfrm>
          <a:off x="628649" y="702383"/>
          <a:ext cx="7886699" cy="6029135"/>
        </p:xfrm>
        <a:graphic>
          <a:graphicData uri="http://schemas.openxmlformats.org/drawingml/2006/table">
            <a:tbl>
              <a:tblPr firstRow="1" bandRow="1">
                <a:tableStyleId>{5C22544A-7EE6-4342-B048-85BDC9FD1C3A}</a:tableStyleId>
              </a:tblPr>
              <a:tblGrid>
                <a:gridCol w="1508493">
                  <a:extLst>
                    <a:ext uri="{9D8B030D-6E8A-4147-A177-3AD203B41FA5}">
                      <a16:colId xmlns:a16="http://schemas.microsoft.com/office/drawing/2014/main" val="3554586601"/>
                    </a:ext>
                  </a:extLst>
                </a:gridCol>
                <a:gridCol w="6378206">
                  <a:extLst>
                    <a:ext uri="{9D8B030D-6E8A-4147-A177-3AD203B41FA5}">
                      <a16:colId xmlns:a16="http://schemas.microsoft.com/office/drawing/2014/main" val="55005211"/>
                    </a:ext>
                  </a:extLst>
                </a:gridCol>
              </a:tblGrid>
              <a:tr h="354655">
                <a:tc>
                  <a:txBody>
                    <a:bodyPr/>
                    <a:lstStyle/>
                    <a:p>
                      <a:r>
                        <a:rPr lang="en-US" sz="1400" b="1" dirty="0">
                          <a:solidFill>
                            <a:sysClr val="windowText" lastClr="000000"/>
                          </a:solidFill>
                          <a:latin typeface="Arial" panose="020B0604020202020204" pitchFamily="34" charset="0"/>
                          <a:cs typeface="Arial" panose="020B0604020202020204" pitchFamily="34" charset="0"/>
                        </a:rPr>
                        <a:t>Time</a:t>
                      </a:r>
                      <a:endParaRPr lang="en-AU" sz="1400" b="1"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ysClr val="windowText" lastClr="000000"/>
                          </a:solidFill>
                          <a:latin typeface="Arial" panose="020B0604020202020204" pitchFamily="34" charset="0"/>
                          <a:cs typeface="Arial" panose="020B0604020202020204" pitchFamily="34" charset="0"/>
                        </a:rPr>
                        <a:t>Topic</a:t>
                      </a:r>
                      <a:endParaRPr lang="en-AU" sz="1400" b="1"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853202"/>
                  </a:ext>
                </a:extLst>
              </a:tr>
              <a:tr h="354655">
                <a:tc>
                  <a:txBody>
                    <a:bodyPr/>
                    <a:lstStyle/>
                    <a:p>
                      <a:pPr algn="ctr"/>
                      <a:r>
                        <a:rPr lang="en-US" sz="1400" b="0" dirty="0">
                          <a:solidFill>
                            <a:sysClr val="windowText" lastClr="000000"/>
                          </a:solidFill>
                          <a:latin typeface="Arial" panose="020B0604020202020204" pitchFamily="34" charset="0"/>
                          <a:cs typeface="Arial" panose="020B0604020202020204" pitchFamily="34" charset="0"/>
                        </a:rPr>
                        <a:t>0830</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ysClr val="windowText" lastClr="000000"/>
                          </a:solidFill>
                          <a:latin typeface="Arial" panose="020B0604020202020204" pitchFamily="34" charset="0"/>
                          <a:cs typeface="Arial" panose="020B0604020202020204" pitchFamily="34" charset="0"/>
                        </a:rPr>
                        <a:t>Registration</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165795"/>
                  </a:ext>
                </a:extLst>
              </a:tr>
              <a:tr h="354655">
                <a:tc rowSpan="5">
                  <a:txBody>
                    <a:bodyPr/>
                    <a:lstStyle/>
                    <a:p>
                      <a:pPr algn="ctr"/>
                      <a:r>
                        <a:rPr lang="en-US" sz="1400" b="0" dirty="0">
                          <a:solidFill>
                            <a:sysClr val="windowText" lastClr="000000"/>
                          </a:solidFill>
                          <a:latin typeface="Arial" panose="020B0604020202020204" pitchFamily="34" charset="0"/>
                          <a:cs typeface="Arial" panose="020B0604020202020204" pitchFamily="34" charset="0"/>
                        </a:rPr>
                        <a:t>0900 </a:t>
                      </a:r>
                      <a:endParaRPr lang="en-AU" sz="14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i="0" dirty="0">
                          <a:solidFill>
                            <a:sysClr val="windowText" lastClr="000000"/>
                          </a:solidFill>
                          <a:latin typeface="Arial" panose="020B0604020202020204" pitchFamily="34" charset="0"/>
                          <a:cs typeface="Arial" panose="020B0604020202020204" pitchFamily="34" charset="0"/>
                        </a:rPr>
                        <a:t>Introductions</a:t>
                      </a:r>
                      <a:endParaRPr lang="en-AU" sz="1400" b="0" i="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4368645"/>
                  </a:ext>
                </a:extLst>
              </a:tr>
              <a:tr h="354655">
                <a:tc vMerge="1">
                  <a:txBody>
                    <a:bodyPr/>
                    <a:lstStyle/>
                    <a:p>
                      <a:pPr algn="ctr"/>
                      <a:r>
                        <a:rPr lang="en-US" sz="1400" b="0" dirty="0">
                          <a:solidFill>
                            <a:sysClr val="windowText" lastClr="000000"/>
                          </a:solidFill>
                          <a:latin typeface="Arial" panose="020B0604020202020204" pitchFamily="34" charset="0"/>
                          <a:cs typeface="Arial" panose="020B0604020202020204" pitchFamily="34" charset="0"/>
                        </a:rPr>
                        <a:t>0900 </a:t>
                      </a:r>
                      <a:endParaRPr lang="en-AU" sz="14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ysClr val="windowText" lastClr="000000"/>
                          </a:solidFill>
                          <a:latin typeface="Arial" panose="020B0604020202020204" pitchFamily="34" charset="0"/>
                          <a:cs typeface="Arial" panose="020B0604020202020204" pitchFamily="34" charset="0"/>
                        </a:rPr>
                        <a:t>Background – </a:t>
                      </a:r>
                      <a:r>
                        <a:rPr lang="en-US" sz="1400" b="0" i="1" dirty="0">
                          <a:solidFill>
                            <a:sysClr val="windowText" lastClr="000000"/>
                          </a:solidFill>
                          <a:latin typeface="Arial" panose="020B0604020202020204" pitchFamily="34" charset="0"/>
                          <a:cs typeface="Arial" panose="020B0604020202020204" pitchFamily="34" charset="0"/>
                        </a:rPr>
                        <a:t>Why this workshop?</a:t>
                      </a:r>
                      <a:endParaRPr lang="en-AU" sz="1400" b="0" i="1"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3753933"/>
                  </a:ext>
                </a:extLst>
              </a:tr>
              <a:tr h="354655">
                <a:tc vMerge="1">
                  <a:txBody>
                    <a:bodyPr/>
                    <a:lstStyle/>
                    <a:p>
                      <a:endParaRPr lang="en-AU" sz="16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Objectives and outcomes of the workshop</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5576976"/>
                  </a:ext>
                </a:extLst>
              </a:tr>
              <a:tr h="354655">
                <a:tc vMerge="1">
                  <a:txBody>
                    <a:bodyPr/>
                    <a:lstStyle/>
                    <a:p>
                      <a:endParaRPr lang="en-AU" sz="16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Overview of Board of Visitors</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237967"/>
                  </a:ext>
                </a:extLst>
              </a:tr>
              <a:tr h="354655">
                <a:tc vMerge="1">
                  <a:txBody>
                    <a:bodyPr/>
                    <a:lstStyle/>
                    <a:p>
                      <a:endParaRPr lang="en-AU" sz="16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ysClr val="windowText" lastClr="000000"/>
                          </a:solidFill>
                          <a:latin typeface="Arial" panose="020B0604020202020204" pitchFamily="34" charset="0"/>
                          <a:cs typeface="Arial" panose="020B0604020202020204" pitchFamily="34" charset="0"/>
                        </a:rPr>
                        <a:t>Governance – Legal Framework, key laws</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95601"/>
                  </a:ext>
                </a:extLst>
              </a:tr>
              <a:tr h="354655">
                <a:tc>
                  <a:txBody>
                    <a:bodyPr/>
                    <a:lstStyle/>
                    <a:p>
                      <a:pPr algn="ctr"/>
                      <a:r>
                        <a:rPr lang="en-US" sz="1400" b="0" dirty="0">
                          <a:solidFill>
                            <a:sysClr val="windowText" lastClr="000000"/>
                          </a:solidFill>
                          <a:latin typeface="Arial" panose="020B0604020202020204" pitchFamily="34" charset="0"/>
                          <a:cs typeface="Arial" panose="020B0604020202020204" pitchFamily="34" charset="0"/>
                        </a:rPr>
                        <a:t>1000</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Vision, mission and values</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926557"/>
                  </a:ext>
                </a:extLst>
              </a:tr>
              <a:tr h="354655">
                <a:tc>
                  <a:txBody>
                    <a:bodyPr/>
                    <a:lstStyle/>
                    <a:p>
                      <a:pPr algn="ctr"/>
                      <a:r>
                        <a:rPr lang="en-US" sz="1400" b="0" dirty="0">
                          <a:solidFill>
                            <a:sysClr val="windowText" lastClr="000000"/>
                          </a:solidFill>
                          <a:latin typeface="Arial" panose="020B0604020202020204" pitchFamily="34" charset="0"/>
                          <a:cs typeface="Arial" panose="020B0604020202020204" pitchFamily="34" charset="0"/>
                        </a:rPr>
                        <a:t>1030</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Morning tea</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318054"/>
                  </a:ext>
                </a:extLst>
              </a:tr>
              <a:tr h="354655">
                <a:tc>
                  <a:txBody>
                    <a:bodyPr/>
                    <a:lstStyle/>
                    <a:p>
                      <a:pPr algn="ctr"/>
                      <a:r>
                        <a:rPr lang="en-US" sz="1400" b="0" dirty="0">
                          <a:solidFill>
                            <a:sysClr val="windowText" lastClr="000000"/>
                          </a:solidFill>
                          <a:latin typeface="Arial" panose="020B0604020202020204" pitchFamily="34" charset="0"/>
                          <a:cs typeface="Arial" panose="020B0604020202020204" pitchFamily="34" charset="0"/>
                        </a:rPr>
                        <a:t>1100</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Terms of Reference</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8848712"/>
                  </a:ext>
                </a:extLst>
              </a:tr>
              <a:tr h="354655">
                <a:tc>
                  <a:txBody>
                    <a:bodyPr/>
                    <a:lstStyle/>
                    <a:p>
                      <a:pPr algn="ctr"/>
                      <a:r>
                        <a:rPr lang="en-US" sz="1400" b="0" dirty="0">
                          <a:solidFill>
                            <a:sysClr val="windowText" lastClr="000000"/>
                          </a:solidFill>
                          <a:latin typeface="Arial" panose="020B0604020202020204" pitchFamily="34" charset="0"/>
                          <a:cs typeface="Arial" panose="020B0604020202020204" pitchFamily="34" charset="0"/>
                        </a:rPr>
                        <a:t>1130</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Roles and responsibilities of Board Members</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2826968"/>
                  </a:ext>
                </a:extLst>
              </a:tr>
              <a:tr h="354655">
                <a:tc>
                  <a:txBody>
                    <a:bodyPr/>
                    <a:lstStyle/>
                    <a:p>
                      <a:pPr algn="ctr"/>
                      <a:r>
                        <a:rPr lang="en-US" sz="1400" b="0" dirty="0">
                          <a:solidFill>
                            <a:sysClr val="windowText" lastClr="000000"/>
                          </a:solidFill>
                          <a:latin typeface="Arial" panose="020B0604020202020204" pitchFamily="34" charset="0"/>
                          <a:cs typeface="Arial" panose="020B0604020202020204" pitchFamily="34" charset="0"/>
                        </a:rPr>
                        <a:t>1300</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Lunch</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4318533"/>
                  </a:ext>
                </a:extLst>
              </a:tr>
              <a:tr h="354655">
                <a:tc rowSpan="4">
                  <a:txBody>
                    <a:bodyPr/>
                    <a:lstStyle/>
                    <a:p>
                      <a:pPr algn="ctr"/>
                      <a:r>
                        <a:rPr lang="en-US" sz="1400" b="0" dirty="0">
                          <a:solidFill>
                            <a:sysClr val="windowText" lastClr="000000"/>
                          </a:solidFill>
                          <a:latin typeface="Arial" panose="020B0604020202020204" pitchFamily="34" charset="0"/>
                          <a:cs typeface="Arial" panose="020B0604020202020204" pitchFamily="34" charset="0"/>
                        </a:rPr>
                        <a:t>1400</a:t>
                      </a:r>
                      <a:endParaRPr lang="en-AU" sz="1400" b="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Donations and Fundraising</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137592"/>
                  </a:ext>
                </a:extLst>
              </a:tr>
              <a:tr h="354655">
                <a:tc vMerge="1">
                  <a:txBody>
                    <a:bodyPr/>
                    <a:lstStyle/>
                    <a:p>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Coordination</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257398"/>
                  </a:ext>
                </a:extLst>
              </a:tr>
              <a:tr h="354655">
                <a:tc vMerge="1">
                  <a:txBody>
                    <a:bodyPr/>
                    <a:lstStyle/>
                    <a:p>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Working with medical staff and </a:t>
                      </a:r>
                      <a:r>
                        <a:rPr lang="en-US" sz="1400" b="0" dirty="0" err="1">
                          <a:solidFill>
                            <a:sysClr val="windowText" lastClr="000000"/>
                          </a:solidFill>
                          <a:latin typeface="Arial" panose="020B0604020202020204" pitchFamily="34" charset="0"/>
                          <a:cs typeface="Arial" panose="020B0604020202020204" pitchFamily="34" charset="0"/>
                        </a:rPr>
                        <a:t>Talanoa</a:t>
                      </a:r>
                      <a:r>
                        <a:rPr lang="en-US" sz="1400" b="0" dirty="0">
                          <a:solidFill>
                            <a:sysClr val="windowText" lastClr="000000"/>
                          </a:solidFill>
                          <a:latin typeface="Arial" panose="020B0604020202020204" pitchFamily="34" charset="0"/>
                          <a:cs typeface="Arial" panose="020B0604020202020204" pitchFamily="34" charset="0"/>
                        </a:rPr>
                        <a:t> with hospital leadership</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8658131"/>
                  </a:ext>
                </a:extLst>
              </a:tr>
              <a:tr h="354655">
                <a:tc vMerge="1">
                  <a:txBody>
                    <a:bodyPr/>
                    <a:lstStyle/>
                    <a:p>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Protections for Board Members</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867893"/>
                  </a:ext>
                </a:extLst>
              </a:tr>
              <a:tr h="354655">
                <a:tc>
                  <a:txBody>
                    <a:bodyPr/>
                    <a:lstStyle/>
                    <a:p>
                      <a:pPr algn="ctr"/>
                      <a:r>
                        <a:rPr lang="en-US" sz="1400" b="0" dirty="0">
                          <a:solidFill>
                            <a:sysClr val="windowText" lastClr="000000"/>
                          </a:solidFill>
                          <a:latin typeface="Arial" panose="020B0604020202020204" pitchFamily="34" charset="0"/>
                          <a:cs typeface="Arial" panose="020B0604020202020204" pitchFamily="34" charset="0"/>
                        </a:rPr>
                        <a:t>1600</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Arial" panose="020B0604020202020204" pitchFamily="34" charset="0"/>
                          <a:cs typeface="Arial" panose="020B0604020202020204" pitchFamily="34" charset="0"/>
                        </a:rPr>
                        <a:t>Reflections and Evaluation</a:t>
                      </a:r>
                      <a:endParaRPr lang="en-AU" sz="14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956491"/>
                  </a:ext>
                </a:extLst>
              </a:tr>
            </a:tbl>
          </a:graphicData>
        </a:graphic>
      </p:graphicFrame>
    </p:spTree>
    <p:extLst>
      <p:ext uri="{BB962C8B-B14F-4D97-AF65-F5344CB8AC3E}">
        <p14:creationId xmlns:p14="http://schemas.microsoft.com/office/powerpoint/2010/main" val="50648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380696"/>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 – Authority</a:t>
            </a:r>
            <a:endParaRPr lang="en-US" sz="35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374318" y="1582307"/>
            <a:ext cx="8393075" cy="3293209"/>
          </a:xfrm>
          <a:prstGeom prst="rect">
            <a:avLst/>
          </a:prstGeom>
          <a:noFill/>
        </p:spPr>
        <p:txBody>
          <a:bodyPr wrap="square" rtlCol="0">
            <a:spAutoFit/>
          </a:bodyPr>
          <a:lstStyle/>
          <a:p>
            <a:r>
              <a:rPr lang="en-AU" sz="1600" dirty="0">
                <a:latin typeface="Arial" panose="020B0604020202020204" pitchFamily="34" charset="0"/>
                <a:cs typeface="Arial" panose="020B0604020202020204" pitchFamily="34" charset="0"/>
              </a:rPr>
              <a:t>You must note as in the Public Hospitals and Dispensaries Act (Cap110) Section 10:</a:t>
            </a:r>
          </a:p>
          <a:p>
            <a:endParaRPr lang="en-A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The Board has the authority, not individual members.</a:t>
            </a:r>
          </a:p>
          <a:p>
            <a:pPr marL="285750" indent="-285750">
              <a:buFont typeface="Arial" panose="020B0604020202020204" pitchFamily="34" charset="0"/>
              <a:buChar char="•"/>
            </a:pPr>
            <a:endParaRPr lang="en-A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Board must have quorum to act (2/3 of members to be present).</a:t>
            </a:r>
          </a:p>
          <a:p>
            <a:pPr marL="285750" indent="-285750">
              <a:buFont typeface="Arial" panose="020B0604020202020204" pitchFamily="34" charset="0"/>
              <a:buChar char="•"/>
            </a:pPr>
            <a:endParaRPr lang="en-A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Board may delegate authority to committees or individuals.</a:t>
            </a:r>
          </a:p>
          <a:p>
            <a:pPr marL="285750" indent="-285750">
              <a:buFont typeface="Arial" panose="020B0604020202020204" pitchFamily="34" charset="0"/>
              <a:buChar char="•"/>
            </a:pPr>
            <a:endParaRPr lang="en-A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Individual board members lack authority to act on their own unless authorized by the board.</a:t>
            </a:r>
          </a:p>
          <a:p>
            <a:pPr marL="285750" indent="-285750">
              <a:buFont typeface="Arial" panose="020B0604020202020204" pitchFamily="34" charset="0"/>
              <a:buChar char="•"/>
            </a:pPr>
            <a:endParaRPr lang="en-A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Board member may expose themselves to liability if he or she acts outside scope of authority.</a:t>
            </a:r>
          </a:p>
        </p:txBody>
      </p:sp>
    </p:spTree>
    <p:extLst>
      <p:ext uri="{BB962C8B-B14F-4D97-AF65-F5344CB8AC3E}">
        <p14:creationId xmlns:p14="http://schemas.microsoft.com/office/powerpoint/2010/main" val="3256053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a:solidFill>
                  <a:schemeClr val="tx1"/>
                </a:solidFill>
              </a:rPr>
              <a:t>BOV Induction Workshop 2023</a:t>
            </a:r>
            <a:endParaRPr lang="en-US" dirty="0">
              <a:solidFill>
                <a:schemeClr val="tx1"/>
              </a:solidFill>
            </a:endParaRP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275137"/>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 – Key Board Members</a:t>
            </a:r>
            <a:endParaRPr lang="en-US" sz="3500" i="1" dirty="0">
              <a:latin typeface="Arial" panose="020B0604020202020204" pitchFamily="34" charset="0"/>
              <a:cs typeface="Arial" panose="020B0604020202020204" pitchFamily="34" charset="0"/>
            </a:endParaRPr>
          </a:p>
        </p:txBody>
      </p:sp>
      <p:pic>
        <p:nvPicPr>
          <p:cNvPr id="4" name="Picture 2" descr="Photo">
            <a:extLst>
              <a:ext uri="{FF2B5EF4-FFF2-40B4-BE49-F238E27FC236}">
                <a16:creationId xmlns:a16="http://schemas.microsoft.com/office/drawing/2014/main" id="{9E30AAD9-A8E1-F177-68E2-E40B721006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87" t="15753" r="24787" b="4495"/>
          <a:stretch/>
        </p:blipFill>
        <p:spPr bwMode="auto">
          <a:xfrm>
            <a:off x="4888368" y="1319884"/>
            <a:ext cx="4253345" cy="5126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166523-FEA3-F952-0765-5853F770AB43}"/>
              </a:ext>
            </a:extLst>
          </p:cNvPr>
          <p:cNvSpPr txBox="1"/>
          <p:nvPr/>
        </p:nvSpPr>
        <p:spPr>
          <a:xfrm>
            <a:off x="318883" y="1319884"/>
            <a:ext cx="5080551" cy="5262979"/>
          </a:xfrm>
          <a:prstGeom prst="rect">
            <a:avLst/>
          </a:prstGeom>
          <a:solidFill>
            <a:srgbClr val="FFFFFF">
              <a:alpha val="60000"/>
            </a:srgbClr>
          </a:solidFill>
        </p:spPr>
        <p:txBody>
          <a:bodyPr wrap="square" rtlCol="0">
            <a:spAutoFit/>
          </a:bodyPr>
          <a:lstStyle/>
          <a:p>
            <a:r>
              <a:rPr lang="en-AU" sz="1600" b="1" dirty="0">
                <a:latin typeface="Arial" panose="020B0604020202020204" pitchFamily="34" charset="0"/>
                <a:cs typeface="Arial" panose="020B0604020202020204" pitchFamily="34" charset="0"/>
              </a:rPr>
              <a:t>Key Board Members</a:t>
            </a:r>
          </a:p>
          <a:p>
            <a:endParaRPr lang="en-AU" sz="1600" b="1"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The Board Members play a central role in assisting the BOV in strategic decision-making. Their role affects the hospital's needs and performance as it pertains to quality health care and financial performance. Their role is to identify key supporters and financiers to help with the needs of the hospital and improve health care in the community.</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The hospital BOVs will often include local business leaders, community workers, academics, lawyers, private sector leaders, doctors, nurses, and government leaders all giving of their time voluntarily. </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A successful BOV comprises a team of experienced and hardworking people who are willing to give their time to the improvement of needs and welfare of the sick, hospital and health care centre.</a:t>
            </a:r>
          </a:p>
          <a:p>
            <a:endParaRPr lang="en-AU" sz="1600" dirty="0">
              <a:latin typeface="Arial" panose="020B0604020202020204" pitchFamily="34" charset="0"/>
              <a:cs typeface="Arial" panose="020B0604020202020204" pitchFamily="34" charset="0"/>
            </a:endParaRPr>
          </a:p>
          <a:p>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416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5" y="6410508"/>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391207"/>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 – Key Board Members</a:t>
            </a:r>
            <a:endParaRPr lang="en-US" sz="35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374318" y="1582307"/>
            <a:ext cx="8393075" cy="5262979"/>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CHAIR</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Leads, oversees and coordinates board and executive committee meetings, setting the agenda and direction. Develops annual objectives and action plans, guides needs, priorities, strategic plans, activities. The board chair also serves as the spokesperson and a voice of the Board to the rest of the hospital staff and to the community.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SECRETARY</a:t>
            </a:r>
          </a:p>
          <a:p>
            <a:endParaRPr lang="en-US" sz="16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role of the Secretary is of central importance. They work with the Chair to put together the meeting agendas, papers, record all discussions in meetings, produce the minutes and distribute these in a timely manner prior to meetings to all Board members. The secretary is responsible for maintaining the official records of the Board meetings. </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TREASURER</a:t>
            </a:r>
          </a:p>
          <a:p>
            <a:endParaRPr lang="en-US" sz="16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Serves as a financial advisor and is responsible for keeping and producing complete and accurate financial reports for the approval of the Board. Overall, the treasurer manages the health care BOV cash flow, bank accounts, and debt management. And is responsible for the Annual Audit.</a:t>
            </a:r>
          </a:p>
          <a:p>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732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5" y="6410508"/>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391207"/>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 – Key Board Members</a:t>
            </a:r>
            <a:endParaRPr lang="en-US" sz="35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374318" y="1582307"/>
            <a:ext cx="8393075" cy="378565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KEY RESPONSIBILITIES OF THE CHAIR</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The Chair keeps the BOV moving no matter what.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Oversee and coordinate Board and meetings.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Set the agenda and direction.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Develop annual objectives and action plans, guide needs, priorities, strategic plans, activities.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Point of communication with Minister and MS and PS, and MHMS.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Serves as the spokesperson and a voice of the Board to the rest of the hospital staff and to the community.</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Identifies new opportunities for assistance.</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Meeting with donors and other providers.</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931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5" y="6410508"/>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391207"/>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 – Key Board Members</a:t>
            </a:r>
            <a:endParaRPr lang="en-US" sz="35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374318" y="1582307"/>
            <a:ext cx="8393075" cy="280076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KEY RESPONSIBILITIES OF THE SECRETARY</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Works closely with the Chair to put together the meeting agenda, papers, record all discussions in meetings, produce the minutes and distribute these in a timely manner.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Responsible for maintaining the official records of the Board meetings and keeps the Board members informed.</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Responsible for overseeing the quality of meetings and attendance.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Tracking formal KPIs for Board and maintaining records.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Success of a BOV depends on this position.</a:t>
            </a: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96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4" y="265857"/>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Meeting Agenda Example</a:t>
            </a:r>
            <a:endParaRPr lang="en-US" sz="3500" i="1" dirty="0">
              <a:latin typeface="Arial" panose="020B0604020202020204" pitchFamily="34" charset="0"/>
              <a:cs typeface="Arial" panose="020B0604020202020204" pitchFamily="34" charset="0"/>
            </a:endParaRPr>
          </a:p>
        </p:txBody>
      </p:sp>
      <p:graphicFrame>
        <p:nvGraphicFramePr>
          <p:cNvPr id="6" name="Table 7">
            <a:extLst>
              <a:ext uri="{FF2B5EF4-FFF2-40B4-BE49-F238E27FC236}">
                <a16:creationId xmlns:a16="http://schemas.microsoft.com/office/drawing/2014/main" id="{C0514B66-0051-800E-B467-E05A702368E1}"/>
              </a:ext>
            </a:extLst>
          </p:cNvPr>
          <p:cNvGraphicFramePr>
            <a:graphicFrameLocks noGrp="1"/>
          </p:cNvGraphicFramePr>
          <p:nvPr>
            <p:extLst>
              <p:ext uri="{D42A27DB-BD31-4B8C-83A1-F6EECF244321}">
                <p14:modId xmlns:p14="http://schemas.microsoft.com/office/powerpoint/2010/main" val="2590075618"/>
              </p:ext>
            </p:extLst>
          </p:nvPr>
        </p:nvGraphicFramePr>
        <p:xfrm>
          <a:off x="493985" y="1417347"/>
          <a:ext cx="8261131" cy="1112520"/>
        </p:xfrm>
        <a:graphic>
          <a:graphicData uri="http://schemas.openxmlformats.org/drawingml/2006/table">
            <a:tbl>
              <a:tblPr firstRow="1" bandRow="1">
                <a:tableStyleId>{5C22544A-7EE6-4342-B048-85BDC9FD1C3A}</a:tableStyleId>
              </a:tblPr>
              <a:tblGrid>
                <a:gridCol w="2207717">
                  <a:extLst>
                    <a:ext uri="{9D8B030D-6E8A-4147-A177-3AD203B41FA5}">
                      <a16:colId xmlns:a16="http://schemas.microsoft.com/office/drawing/2014/main" val="260807481"/>
                    </a:ext>
                  </a:extLst>
                </a:gridCol>
                <a:gridCol w="6053414">
                  <a:extLst>
                    <a:ext uri="{9D8B030D-6E8A-4147-A177-3AD203B41FA5}">
                      <a16:colId xmlns:a16="http://schemas.microsoft.com/office/drawing/2014/main" val="1605646815"/>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Meeting:	</a:t>
                      </a:r>
                      <a:endParaRPr lang="en-AU"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CWMH Board of Visitors Meeting No.2/23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96711203"/>
                  </a:ext>
                </a:extLst>
              </a:tr>
              <a:tr h="370840">
                <a:tc>
                  <a:txBody>
                    <a:bodyPr/>
                    <a:lstStyle/>
                    <a:p>
                      <a:r>
                        <a:rPr lang="en-US" sz="1600" b="0" dirty="0">
                          <a:solidFill>
                            <a:schemeClr val="tx1"/>
                          </a:solidFill>
                          <a:latin typeface="Arial" panose="020B0604020202020204" pitchFamily="34" charset="0"/>
                          <a:cs typeface="Arial" panose="020B0604020202020204" pitchFamily="34" charset="0"/>
                        </a:rPr>
                        <a:t>Venue:</a:t>
                      </a:r>
                      <a:endParaRPr lang="en-AU"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MOH Admin Conference Room, High Street, Toorak, Suva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5328702"/>
                  </a:ext>
                </a:extLst>
              </a:tr>
              <a:tr h="370840">
                <a:tc>
                  <a:txBody>
                    <a:bodyPr/>
                    <a:lstStyle/>
                    <a:p>
                      <a:r>
                        <a:rPr lang="en-US" sz="1600" b="0" dirty="0">
                          <a:solidFill>
                            <a:schemeClr val="tx1"/>
                          </a:solidFill>
                          <a:latin typeface="Arial" panose="020B0604020202020204" pitchFamily="34" charset="0"/>
                          <a:cs typeface="Arial" panose="020B0604020202020204" pitchFamily="34" charset="0"/>
                        </a:rPr>
                        <a:t>Date:</a:t>
                      </a:r>
                      <a:endParaRPr lang="en-AU"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Thursday 16</a:t>
                      </a:r>
                      <a:r>
                        <a:rPr lang="en-US" sz="1600" b="0" baseline="30000" dirty="0">
                          <a:solidFill>
                            <a:schemeClr val="tx1"/>
                          </a:solidFill>
                          <a:latin typeface="Arial" panose="020B0604020202020204" pitchFamily="34" charset="0"/>
                          <a:cs typeface="Arial" panose="020B0604020202020204" pitchFamily="34" charset="0"/>
                        </a:rPr>
                        <a:t>th</a:t>
                      </a:r>
                      <a:r>
                        <a:rPr lang="en-US" sz="1600" b="0" dirty="0">
                          <a:solidFill>
                            <a:schemeClr val="tx1"/>
                          </a:solidFill>
                          <a:latin typeface="Arial" panose="020B0604020202020204" pitchFamily="34" charset="0"/>
                          <a:cs typeface="Arial" panose="020B0604020202020204" pitchFamily="34" charset="0"/>
                        </a:rPr>
                        <a:t> February 2023  Time:   4.00pm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09299597"/>
                  </a:ext>
                </a:extLst>
              </a:tr>
            </a:tbl>
          </a:graphicData>
        </a:graphic>
      </p:graphicFrame>
      <p:sp>
        <p:nvSpPr>
          <p:cNvPr id="8" name="TextBox 7">
            <a:extLst>
              <a:ext uri="{FF2B5EF4-FFF2-40B4-BE49-F238E27FC236}">
                <a16:creationId xmlns:a16="http://schemas.microsoft.com/office/drawing/2014/main" id="{541A8A01-1F12-333B-14EC-CB6E77D0337D}"/>
              </a:ext>
            </a:extLst>
          </p:cNvPr>
          <p:cNvSpPr txBox="1"/>
          <p:nvPr/>
        </p:nvSpPr>
        <p:spPr>
          <a:xfrm>
            <a:off x="493985" y="2690648"/>
            <a:ext cx="8261131" cy="372005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AGENDA</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Opening Prayer</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Welcome</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Confirmation of minutes of the previous meeting 19 January 2023</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Matters Arising</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Update on Working Group – TOR, SOP Minor Works</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Update on other Minor Works required by CWMH</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Follow up approval and commencement of Minor Works </a:t>
            </a:r>
            <a:r>
              <a:rPr lang="en-US" sz="1600" dirty="0" err="1">
                <a:latin typeface="Calibri" panose="020F0502020204030204" pitchFamily="34" charset="0"/>
                <a:ea typeface="Times New Roman" panose="02020603050405020304" pitchFamily="18" charset="0"/>
                <a:cs typeface="Times New Roman" panose="02020603050405020304" pitchFamily="18" charset="0"/>
              </a:rPr>
              <a:t>Tailevu</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r>
              <a:rPr lang="en-US" sz="1600" dirty="0" err="1">
                <a:latin typeface="Calibri" panose="020F0502020204030204" pitchFamily="34" charset="0"/>
                <a:ea typeface="Times New Roman" panose="02020603050405020304" pitchFamily="18" charset="0"/>
                <a:cs typeface="Times New Roman" panose="02020603050405020304" pitchFamily="18" charset="0"/>
              </a:rPr>
              <a:t>Namosi</a:t>
            </a:r>
            <a:r>
              <a:rPr lang="en-US" sz="1600" dirty="0">
                <a:latin typeface="Calibri" panose="020F0502020204030204" pitchFamily="34" charset="0"/>
                <a:ea typeface="Times New Roman" panose="02020603050405020304" pitchFamily="18" charset="0"/>
                <a:cs typeface="Times New Roman" panose="02020603050405020304" pitchFamily="18" charset="0"/>
              </a:rPr>
              <a:t> Ward</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Clean up day 25</a:t>
            </a:r>
            <a:r>
              <a:rPr lang="en-US" sz="1600"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sz="1600" dirty="0">
                <a:latin typeface="Calibri" panose="020F0502020204030204" pitchFamily="34" charset="0"/>
                <a:ea typeface="Times New Roman" panose="02020603050405020304" pitchFamily="18" charset="0"/>
                <a:cs typeface="Times New Roman" panose="02020603050405020304" pitchFamily="18" charset="0"/>
              </a:rPr>
              <a:t> February 2023</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100 years Celebrations of CWMH</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Fundraising</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Tripartite Agreement</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Management Report</a:t>
            </a:r>
          </a:p>
          <a:p>
            <a:pPr marL="342900" marR="0" lvl="0" indent="-342900">
              <a:lnSpc>
                <a:spcPct val="106000"/>
              </a:lnSpc>
              <a:spcBef>
                <a:spcPts val="0"/>
              </a:spcBef>
              <a:spcAft>
                <a:spcPts val="0"/>
              </a:spcAft>
              <a:buFont typeface="+mj-lt"/>
              <a:buAutoNum type="arabicPeriod"/>
            </a:pPr>
            <a:r>
              <a:rPr lang="en-US" sz="1600" dirty="0">
                <a:latin typeface="Calibri" panose="020F0502020204030204" pitchFamily="34" charset="0"/>
                <a:ea typeface="Times New Roman" panose="02020603050405020304" pitchFamily="18" charset="0"/>
                <a:cs typeface="Times New Roman" panose="02020603050405020304" pitchFamily="18" charset="0"/>
              </a:rPr>
              <a:t> Other Matters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969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297669"/>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Meeting Minute Example</a:t>
            </a:r>
            <a:endParaRPr lang="en-US" sz="3500" i="1" dirty="0">
              <a:latin typeface="Arial" panose="020B0604020202020204" pitchFamily="34" charset="0"/>
              <a:cs typeface="Arial" panose="020B0604020202020204" pitchFamily="34" charset="0"/>
            </a:endParaRPr>
          </a:p>
        </p:txBody>
      </p:sp>
      <p:graphicFrame>
        <p:nvGraphicFramePr>
          <p:cNvPr id="6" name="Table 7">
            <a:extLst>
              <a:ext uri="{FF2B5EF4-FFF2-40B4-BE49-F238E27FC236}">
                <a16:creationId xmlns:a16="http://schemas.microsoft.com/office/drawing/2014/main" id="{C0514B66-0051-800E-B467-E05A702368E1}"/>
              </a:ext>
            </a:extLst>
          </p:cNvPr>
          <p:cNvGraphicFramePr>
            <a:graphicFrameLocks noGrp="1"/>
          </p:cNvGraphicFramePr>
          <p:nvPr>
            <p:extLst>
              <p:ext uri="{D42A27DB-BD31-4B8C-83A1-F6EECF244321}">
                <p14:modId xmlns:p14="http://schemas.microsoft.com/office/powerpoint/2010/main" val="4172758114"/>
              </p:ext>
            </p:extLst>
          </p:nvPr>
        </p:nvGraphicFramePr>
        <p:xfrm>
          <a:off x="203807" y="3567464"/>
          <a:ext cx="8734095" cy="741680"/>
        </p:xfrm>
        <a:graphic>
          <a:graphicData uri="http://schemas.openxmlformats.org/drawingml/2006/table">
            <a:tbl>
              <a:tblPr firstRow="1" bandRow="1">
                <a:tableStyleId>{5C22544A-7EE6-4342-B048-85BDC9FD1C3A}</a:tableStyleId>
              </a:tblPr>
              <a:tblGrid>
                <a:gridCol w="1746819">
                  <a:extLst>
                    <a:ext uri="{9D8B030D-6E8A-4147-A177-3AD203B41FA5}">
                      <a16:colId xmlns:a16="http://schemas.microsoft.com/office/drawing/2014/main" val="260807481"/>
                    </a:ext>
                  </a:extLst>
                </a:gridCol>
                <a:gridCol w="1746819">
                  <a:extLst>
                    <a:ext uri="{9D8B030D-6E8A-4147-A177-3AD203B41FA5}">
                      <a16:colId xmlns:a16="http://schemas.microsoft.com/office/drawing/2014/main" val="4053760938"/>
                    </a:ext>
                  </a:extLst>
                </a:gridCol>
                <a:gridCol w="1746819">
                  <a:extLst>
                    <a:ext uri="{9D8B030D-6E8A-4147-A177-3AD203B41FA5}">
                      <a16:colId xmlns:a16="http://schemas.microsoft.com/office/drawing/2014/main" val="1605646815"/>
                    </a:ext>
                  </a:extLst>
                </a:gridCol>
                <a:gridCol w="1746819">
                  <a:extLst>
                    <a:ext uri="{9D8B030D-6E8A-4147-A177-3AD203B41FA5}">
                      <a16:colId xmlns:a16="http://schemas.microsoft.com/office/drawing/2014/main" val="760555343"/>
                    </a:ext>
                  </a:extLst>
                </a:gridCol>
                <a:gridCol w="1746819">
                  <a:extLst>
                    <a:ext uri="{9D8B030D-6E8A-4147-A177-3AD203B41FA5}">
                      <a16:colId xmlns:a16="http://schemas.microsoft.com/office/drawing/2014/main" val="3161178439"/>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AGENDA ITEM</a:t>
                      </a:r>
                      <a:endParaRPr lang="en-AU"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DISCUSSION</a:t>
                      </a:r>
                      <a:endParaRPr lang="en-AU"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MEMBER RESP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TIMELINE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96711203"/>
                  </a:ext>
                </a:extLst>
              </a:tr>
              <a:tr h="370840">
                <a:tc>
                  <a:txBody>
                    <a:bodyPr/>
                    <a:lstStyle/>
                    <a:p>
                      <a:r>
                        <a:rPr lang="en-US" sz="1600" b="0" dirty="0">
                          <a:solidFill>
                            <a:schemeClr val="tx1"/>
                          </a:solidFill>
                          <a:latin typeface="Arial" panose="020B0604020202020204" pitchFamily="34" charset="0"/>
                          <a:cs typeface="Arial" panose="020B0604020202020204" pitchFamily="34" charset="0"/>
                        </a:rPr>
                        <a:t>1. ETC</a:t>
                      </a:r>
                      <a:endParaRPr lang="en-AU"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AU"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5328702"/>
                  </a:ext>
                </a:extLst>
              </a:tr>
            </a:tbl>
          </a:graphicData>
        </a:graphic>
      </p:graphicFrame>
      <p:sp>
        <p:nvSpPr>
          <p:cNvPr id="2" name="TextBox 1">
            <a:extLst>
              <a:ext uri="{FF2B5EF4-FFF2-40B4-BE49-F238E27FC236}">
                <a16:creationId xmlns:a16="http://schemas.microsoft.com/office/drawing/2014/main" id="{6267F34E-FB68-7B23-8EAE-E968E3D05809}"/>
              </a:ext>
            </a:extLst>
          </p:cNvPr>
          <p:cNvSpPr txBox="1"/>
          <p:nvPr/>
        </p:nvSpPr>
        <p:spPr>
          <a:xfrm>
            <a:off x="440290" y="1450428"/>
            <a:ext cx="8261131" cy="2031325"/>
          </a:xfrm>
          <a:prstGeom prst="rect">
            <a:avLst/>
          </a:prstGeom>
          <a:noFill/>
        </p:spPr>
        <p:txBody>
          <a:bodyPr wrap="square" rtlCol="0">
            <a:spAutoFit/>
          </a:bodyPr>
          <a:lstStyle/>
          <a:p>
            <a:r>
              <a:rPr lang="en-AU" sz="1400" b="1" u="sng" dirty="0">
                <a:latin typeface="Arial" panose="020B0604020202020204" pitchFamily="34" charset="0"/>
                <a:cs typeface="Arial" panose="020B0604020202020204" pitchFamily="34" charset="0"/>
              </a:rPr>
              <a:t>MINUTES OF THE CWM HOSPITAL BOARD OF VISITORS NO. 4/23 HELD AT THE ADMIN CONFERENCE ROOM ON 22nd MARCH 2023 AT HIGH STREET, TOORAK, SUVA</a:t>
            </a:r>
          </a:p>
          <a:p>
            <a:endParaRPr lang="en-AU" sz="1400" b="1" u="sng"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PRESENT					IN ATTENDANCE</a:t>
            </a:r>
          </a:p>
          <a:p>
            <a:endParaRPr lang="en-AU" sz="1400" b="1" dirty="0">
              <a:latin typeface="Arial" panose="020B0604020202020204" pitchFamily="34" charset="0"/>
              <a:cs typeface="Arial" panose="020B0604020202020204" pitchFamily="34" charset="0"/>
            </a:endParaRPr>
          </a:p>
          <a:p>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APOLOGY					ABSENT</a:t>
            </a:r>
          </a:p>
          <a:p>
            <a:endParaRPr lang="en-AU" sz="1400" b="1"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91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391207"/>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 – Treasurer</a:t>
            </a:r>
            <a:endParaRPr lang="en-US" sz="35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374318" y="1582307"/>
            <a:ext cx="8393075" cy="427809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KEY RESPONSIBILITIES OF THE TREASURER </a:t>
            </a:r>
          </a:p>
          <a:p>
            <a:endParaRPr lang="en-US" sz="16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Serves as a financial advisor.</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BOV registration with FRCS and application for tax exempt approval as government body.</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Responsible for keeping and producing complete and accurate financial reports for the approval of the Board. </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Overall, the treasurer manages the BOV cash flow, bank accounts, and debt management. </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Responds to donors and provides receipts for all donations.</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Responsible for the Annual Audit to be done by an independent auditor – due 31st March annually.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Annual Audit is crucial task to be compliant. The Annual Audit is submitted to Minister on or before 31 March of the next year. For example, the 2022 Annual Audit was submitted to Minister by 31 March 2023.</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118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dirty="0">
                <a:solidFill>
                  <a:schemeClr val="tx1"/>
                </a:solidFill>
              </a:rPr>
              <a:t>BOV Induction Workshop 2023</a:t>
            </a:r>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422738"/>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Roles and Responsibilities of Board Members</a:t>
            </a:r>
            <a:br>
              <a:rPr lang="en-US" sz="3500"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BOV Roles – Fiduciary Duties (Treasurer)</a:t>
            </a:r>
            <a:endParaRPr lang="en-US" sz="35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374318" y="1617601"/>
            <a:ext cx="8393075" cy="4247317"/>
          </a:xfrm>
          <a:prstGeom prst="rect">
            <a:avLst/>
          </a:prstGeom>
          <a:noFill/>
        </p:spPr>
        <p:txBody>
          <a:bodyPr wrap="square" rtlCol="0">
            <a:spAutoFit/>
          </a:bodyPr>
          <a:lstStyle/>
          <a:p>
            <a:pPr marL="0" indent="0">
              <a:buNone/>
            </a:pPr>
            <a:r>
              <a:rPr lang="en-US" dirty="0">
                <a:latin typeface="Arial" panose="020B0604020202020204" pitchFamily="34" charset="0"/>
                <a:cs typeface="Arial" panose="020B0604020202020204" pitchFamily="34" charset="0"/>
              </a:rPr>
              <a:t>Getting set up:</a:t>
            </a:r>
          </a:p>
          <a:p>
            <a:pPr marL="0" indent="0">
              <a:buNone/>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REGISTRATION OF BOV with FRCS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TIN NUMBER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BANK ACCOUNT AND NUMBER – Bank is Board decision.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BANK CHEQUE BOOK/ONLINE BANKING</a:t>
            </a:r>
          </a:p>
          <a:p>
            <a:endParaRPr lang="en-US"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TO GET THESE, WHAT IS NEED?</a:t>
            </a:r>
          </a:p>
          <a:p>
            <a:pPr marL="0" indent="0">
              <a:buNone/>
            </a:pPr>
            <a:endParaRPr lang="en-US"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 </a:t>
            </a:r>
            <a:r>
              <a:rPr lang="en-US" dirty="0" err="1">
                <a:latin typeface="Arial" panose="020B0604020202020204" pitchFamily="34" charset="0"/>
                <a:cs typeface="Arial" panose="020B0604020202020204" pitchFamily="34" charset="0"/>
              </a:rPr>
              <a:t>authorisation</a:t>
            </a:r>
            <a:r>
              <a:rPr lang="en-US" dirty="0">
                <a:latin typeface="Arial" panose="020B0604020202020204" pitchFamily="34" charset="0"/>
                <a:cs typeface="Arial" panose="020B0604020202020204" pitchFamily="34" charset="0"/>
              </a:rPr>
              <a:t> Letter from MHMS with appointment letters of all Board members.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Minutes of meeting confirming signatories: usually suggest 3-4 recommended as members are busy and work to be shared</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Start early as the process takes time: work of Treasurer and Chair</a:t>
            </a:r>
          </a:p>
        </p:txBody>
      </p:sp>
    </p:spTree>
    <p:extLst>
      <p:ext uri="{BB962C8B-B14F-4D97-AF65-F5344CB8AC3E}">
        <p14:creationId xmlns:p14="http://schemas.microsoft.com/office/powerpoint/2010/main" val="2634192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a:solidFill>
                  <a:schemeClr val="tx1"/>
                </a:solidFill>
              </a:rPr>
              <a:t>BOV Induction Workshop 2023</a:t>
            </a:r>
            <a:endParaRPr lang="en-US" dirty="0">
              <a:solidFill>
                <a:schemeClr val="tx1"/>
              </a:solidFill>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385454" y="1194158"/>
            <a:ext cx="8366235" cy="618630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BOVs working with MS are in a position to raise money in various ways, including, partnerships to form business ventures, donations, aid from international and local agencies for the welfare of the hospital meeting its patients needs.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Before any fundraising drive is undertaken, the Chair must inform and get the approval of the PS.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Minor works/projects up to $50,000.00 can be undertaken by the Board working with MS of the Hospital.</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Letter of Commitment to be signed by donor, MS and BOV (refer to Minor Works SOP).</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Projects above $50,000.00, inform PS on any financial approaches to be made. Any agreement from any of these must be approved by PS before any signing is undertaken.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Agreement on assistance must be signed between PS, Donor and BOV should this be the case. </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337E23DC-7798-10AD-66D4-E687AA61EF5D}"/>
              </a:ext>
            </a:extLst>
          </p:cNvPr>
          <p:cNvSpPr>
            <a:spLocks noGrp="1"/>
          </p:cNvSpPr>
          <p:nvPr>
            <p:ph type="title"/>
          </p:nvPr>
        </p:nvSpPr>
        <p:spPr>
          <a:xfrm>
            <a:off x="-2284" y="94404"/>
            <a:ext cx="9141713" cy="990709"/>
          </a:xfrm>
          <a:noFill/>
        </p:spPr>
        <p:txBody>
          <a:bodyPr>
            <a:normAutofit/>
          </a:bodyPr>
          <a:lstStyle/>
          <a:p>
            <a:r>
              <a:rPr lang="en-US" sz="3200" dirty="0">
                <a:latin typeface="Arial" panose="020B0604020202020204" pitchFamily="34" charset="0"/>
                <a:cs typeface="Arial" panose="020B0604020202020204" pitchFamily="34" charset="0"/>
              </a:rPr>
              <a:t>Donations, Fundraising and Projects</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70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628649" y="451381"/>
            <a:ext cx="7886700" cy="1325563"/>
          </a:xfrm>
        </p:spPr>
        <p:txBody>
          <a:bodyPr/>
          <a:lstStyle/>
          <a:p>
            <a:r>
              <a:rPr lang="en-US" dirty="0">
                <a:latin typeface="Arial" panose="020B0604020202020204" pitchFamily="34" charset="0"/>
                <a:cs typeface="Arial" panose="020B0604020202020204" pitchFamily="34" charset="0"/>
              </a:rPr>
              <a:t>Introductions</a:t>
            </a:r>
          </a:p>
        </p:txBody>
      </p:sp>
      <p:sp>
        <p:nvSpPr>
          <p:cNvPr id="4" name="TextBox 3">
            <a:extLst>
              <a:ext uri="{FF2B5EF4-FFF2-40B4-BE49-F238E27FC236}">
                <a16:creationId xmlns:a16="http://schemas.microsoft.com/office/drawing/2014/main" id="{EC32B2D6-054E-4692-4664-C91586DF5272}"/>
              </a:ext>
            </a:extLst>
          </p:cNvPr>
          <p:cNvSpPr txBox="1"/>
          <p:nvPr/>
        </p:nvSpPr>
        <p:spPr>
          <a:xfrm>
            <a:off x="838544" y="1874778"/>
            <a:ext cx="7466909" cy="1938992"/>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Name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Current position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Experience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Motivation for joining the Board of Visitors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Your personal objective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Expectations of today</a:t>
            </a:r>
          </a:p>
        </p:txBody>
      </p:sp>
      <p:sp>
        <p:nvSpPr>
          <p:cNvPr id="2" name="Footer Placeholder 1">
            <a:extLst>
              <a:ext uri="{FF2B5EF4-FFF2-40B4-BE49-F238E27FC236}">
                <a16:creationId xmlns:a16="http://schemas.microsoft.com/office/drawing/2014/main" id="{0E78C8E3-65C7-2C8E-F950-4F2DF48E74CE}"/>
              </a:ext>
            </a:extLst>
          </p:cNvPr>
          <p:cNvSpPr>
            <a:spLocks noGrp="1"/>
          </p:cNvSpPr>
          <p:nvPr>
            <p:ph type="ftr" sz="quarter" idx="11"/>
          </p:nvPr>
        </p:nvSpPr>
        <p:spPr/>
        <p:txBody>
          <a:bodyPr/>
          <a:lstStyle/>
          <a:p>
            <a:r>
              <a:rPr lang="en-US">
                <a:solidFill>
                  <a:schemeClr val="tx1"/>
                </a:solidFill>
              </a:rPr>
              <a:t>BOV Induction Workshop 2023</a:t>
            </a:r>
          </a:p>
        </p:txBody>
      </p:sp>
    </p:spTree>
    <p:extLst>
      <p:ext uri="{BB962C8B-B14F-4D97-AF65-F5344CB8AC3E}">
        <p14:creationId xmlns:p14="http://schemas.microsoft.com/office/powerpoint/2010/main" val="747594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a:solidFill>
                  <a:schemeClr val="tx1"/>
                </a:solidFill>
              </a:rPr>
              <a:t>BOV Induction Workshop 2023</a:t>
            </a:r>
            <a:endParaRPr lang="en-US" dirty="0">
              <a:solidFill>
                <a:schemeClr val="tx1"/>
              </a:solidFill>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378372" y="1152139"/>
            <a:ext cx="8366235" cy="4708981"/>
          </a:xfrm>
          <a:prstGeom prst="rect">
            <a:avLst/>
          </a:prstGeom>
          <a:solidFill>
            <a:srgbClr val="FFFFFF">
              <a:alpha val="60000"/>
            </a:srgbClr>
          </a:solidFill>
        </p:spPr>
        <p:txBody>
          <a:bodyPr wrap="square" rtlCol="0">
            <a:spAutoFit/>
          </a:bodyPr>
          <a:lstStyle/>
          <a:p>
            <a:pPr marL="0" indent="0">
              <a:buNone/>
            </a:pPr>
            <a:r>
              <a:rPr lang="en-US" sz="2000" dirty="0">
                <a:latin typeface="Arial" panose="020B0604020202020204" pitchFamily="34" charset="0"/>
                <a:cs typeface="Arial" panose="020B0604020202020204" pitchFamily="34" charset="0"/>
              </a:rPr>
              <a:t>Coordination at all levels is important to get work progressing. Including with:</a:t>
            </a:r>
          </a:p>
          <a:p>
            <a:pPr marL="0" indent="0">
              <a:buNone/>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MHMS staff at every level.</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Donors, including aid from various countries and international </a:t>
            </a:r>
            <a:r>
              <a:rPr lang="en-US" sz="2000" dirty="0" err="1">
                <a:latin typeface="Arial" panose="020B0604020202020204" pitchFamily="34" charset="0"/>
                <a:cs typeface="Arial" panose="020B0604020202020204" pitchFamily="34" charset="0"/>
              </a:rPr>
              <a:t>organisations</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Contractors of all types and in all areas.</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Old scholars.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Other key partners, including business, NGOs, etc.</a:t>
            </a:r>
          </a:p>
          <a:p>
            <a:endParaRPr lang="en-AU" sz="2000" dirty="0">
              <a:latin typeface="Arial" panose="020B0604020202020204" pitchFamily="34" charset="0"/>
              <a:cs typeface="Arial" panose="020B0604020202020204" pitchFamily="34" charset="0"/>
            </a:endParaRPr>
          </a:p>
          <a:p>
            <a:endParaRPr lang="en-AU" sz="20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337E23DC-7798-10AD-66D4-E687AA61EF5D}"/>
              </a:ext>
            </a:extLst>
          </p:cNvPr>
          <p:cNvSpPr>
            <a:spLocks noGrp="1"/>
          </p:cNvSpPr>
          <p:nvPr>
            <p:ph type="title"/>
          </p:nvPr>
        </p:nvSpPr>
        <p:spPr>
          <a:xfrm>
            <a:off x="-2284" y="203449"/>
            <a:ext cx="9141713" cy="990709"/>
          </a:xfrm>
          <a:solidFill>
            <a:srgbClr val="FFFFFF">
              <a:alpha val="50196"/>
            </a:srgbClr>
          </a:solidFill>
        </p:spPr>
        <p:txBody>
          <a:bodyPr>
            <a:normAutofit/>
          </a:bodyPr>
          <a:lstStyle/>
          <a:p>
            <a:r>
              <a:rPr lang="en-US" sz="3200" dirty="0">
                <a:latin typeface="Arial" panose="020B0604020202020204" pitchFamily="34" charset="0"/>
                <a:cs typeface="Arial" panose="020B0604020202020204" pitchFamily="34" charset="0"/>
              </a:rPr>
              <a:t>Coordination</a:t>
            </a:r>
          </a:p>
        </p:txBody>
      </p:sp>
    </p:spTree>
    <p:extLst>
      <p:ext uri="{BB962C8B-B14F-4D97-AF65-F5344CB8AC3E}">
        <p14:creationId xmlns:p14="http://schemas.microsoft.com/office/powerpoint/2010/main" val="176256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69823"/>
            <a:ext cx="3086100" cy="365125"/>
          </a:xfrm>
        </p:spPr>
        <p:txBody>
          <a:bodyPr>
            <a:normAutofit/>
          </a:bodyPr>
          <a:lstStyle/>
          <a:p>
            <a:pPr>
              <a:spcAft>
                <a:spcPts val="600"/>
              </a:spcAft>
            </a:pPr>
            <a:r>
              <a:rPr lang="en-US">
                <a:solidFill>
                  <a:schemeClr val="tx1"/>
                </a:solidFill>
              </a:rPr>
              <a:t>BOV Induction Workshop 2023</a:t>
            </a:r>
            <a:endParaRPr lang="en-US" dirty="0">
              <a:solidFill>
                <a:schemeClr val="tx1"/>
              </a:solidFill>
            </a:endParaRPr>
          </a:p>
        </p:txBody>
      </p:sp>
      <p:sp>
        <p:nvSpPr>
          <p:cNvPr id="2" name="TextBox 1">
            <a:extLst>
              <a:ext uri="{FF2B5EF4-FFF2-40B4-BE49-F238E27FC236}">
                <a16:creationId xmlns:a16="http://schemas.microsoft.com/office/drawing/2014/main" id="{A6166523-FEA3-F952-0765-5853F770AB43}"/>
              </a:ext>
            </a:extLst>
          </p:cNvPr>
          <p:cNvSpPr txBox="1"/>
          <p:nvPr/>
        </p:nvSpPr>
        <p:spPr>
          <a:xfrm>
            <a:off x="378372" y="1152139"/>
            <a:ext cx="8366235" cy="618630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Nothing can progress without a good working team comprising of both the BOV and Medical Staff.</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It is important in the Agenda of monthly meetings to have a management report presented. Always request for a paper on items the BOV may wish to learn more about.</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Keep a close eye on community needs as many may approach you for assistance. You must help where you can and most times you must work with the hospital staff.</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Be more caring and know your staff. Be supportive.</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Always ask questions and also provide ideas and suggestions for improvement. </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If you have an idea(s) make it known to staff and the Board.</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Always be involved in all related matters to the hospital you are responsible for as BOV.</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337E23DC-7798-10AD-66D4-E687AA61EF5D}"/>
              </a:ext>
            </a:extLst>
          </p:cNvPr>
          <p:cNvSpPr>
            <a:spLocks noGrp="1"/>
          </p:cNvSpPr>
          <p:nvPr>
            <p:ph type="title"/>
          </p:nvPr>
        </p:nvSpPr>
        <p:spPr>
          <a:xfrm>
            <a:off x="-2284" y="203449"/>
            <a:ext cx="9141713" cy="990709"/>
          </a:xfrm>
          <a:solidFill>
            <a:srgbClr val="FFFFFF">
              <a:alpha val="50196"/>
            </a:srgbClr>
          </a:solidFill>
        </p:spPr>
        <p:txBody>
          <a:bodyPr>
            <a:normAutofit/>
          </a:bodyPr>
          <a:lstStyle/>
          <a:p>
            <a:r>
              <a:rPr lang="en-US" sz="3200" dirty="0">
                <a:latin typeface="Arial" panose="020B0604020202020204" pitchFamily="34" charset="0"/>
                <a:cs typeface="Arial" panose="020B0604020202020204" pitchFamily="34" charset="0"/>
              </a:rPr>
              <a:t>Working with Medical Staff</a:t>
            </a:r>
          </a:p>
        </p:txBody>
      </p:sp>
    </p:spTree>
    <p:extLst>
      <p:ext uri="{BB962C8B-B14F-4D97-AF65-F5344CB8AC3E}">
        <p14:creationId xmlns:p14="http://schemas.microsoft.com/office/powerpoint/2010/main" val="1900245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2E28-9DE6-BD5A-87A0-CBC60420AABD}"/>
              </a:ext>
            </a:extLst>
          </p:cNvPr>
          <p:cNvSpPr>
            <a:spLocks noGrp="1"/>
          </p:cNvSpPr>
          <p:nvPr>
            <p:ph type="title"/>
          </p:nvPr>
        </p:nvSpPr>
        <p:spPr>
          <a:xfrm>
            <a:off x="628650" y="2557873"/>
            <a:ext cx="7886700" cy="1325563"/>
          </a:xfrm>
        </p:spPr>
        <p:txBody>
          <a:bodyPr/>
          <a:lstStyle/>
          <a:p>
            <a:r>
              <a:rPr lang="en-US" dirty="0" err="1">
                <a:latin typeface="Arial" panose="020B0604020202020204" pitchFamily="34" charset="0"/>
                <a:cs typeface="Arial" panose="020B0604020202020204" pitchFamily="34" charset="0"/>
              </a:rPr>
              <a:t>Talanoa</a:t>
            </a:r>
            <a:r>
              <a:rPr lang="en-US" dirty="0">
                <a:latin typeface="Arial" panose="020B0604020202020204" pitchFamily="34" charset="0"/>
                <a:cs typeface="Arial" panose="020B0604020202020204" pitchFamily="34" charset="0"/>
              </a:rPr>
              <a:t> 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Hospital Setting &amp; Expectations</a:t>
            </a:r>
            <a:endParaRPr lang="en-AU"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0C455E1-696F-A210-9009-3FE9AFEE90DB}"/>
              </a:ext>
            </a:extLst>
          </p:cNvPr>
          <p:cNvSpPr>
            <a:spLocks noGrp="1"/>
          </p:cNvSpPr>
          <p:nvPr>
            <p:ph type="ftr" sz="quarter" idx="11"/>
          </p:nvPr>
        </p:nvSpPr>
        <p:spPr/>
        <p:txBody>
          <a:bodyPr/>
          <a:lstStyle/>
          <a:p>
            <a:r>
              <a:rPr lang="en-US" dirty="0">
                <a:solidFill>
                  <a:schemeClr val="tx1"/>
                </a:solidFill>
                <a:latin typeface="Arial" panose="020B0604020202020204" pitchFamily="34" charset="0"/>
                <a:cs typeface="Arial" panose="020B0604020202020204" pitchFamily="34" charset="0"/>
              </a:rPr>
              <a:t>BOV Induction Workshop 2023</a:t>
            </a:r>
          </a:p>
        </p:txBody>
      </p:sp>
    </p:spTree>
    <p:extLst>
      <p:ext uri="{BB962C8B-B14F-4D97-AF65-F5344CB8AC3E}">
        <p14:creationId xmlns:p14="http://schemas.microsoft.com/office/powerpoint/2010/main" val="566569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ijian History - Colonial War Memorial Hospital Audio Story">
            <a:extLst>
              <a:ext uri="{FF2B5EF4-FFF2-40B4-BE49-F238E27FC236}">
                <a16:creationId xmlns:a16="http://schemas.microsoft.com/office/drawing/2014/main" id="{A951961A-D9E3-B83C-B8DD-537B39ABAE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62" r="9920" b="1"/>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337E23DC-7798-10AD-66D4-E687AA61EF5D}"/>
              </a:ext>
            </a:extLst>
          </p:cNvPr>
          <p:cNvSpPr>
            <a:spLocks noGrp="1"/>
          </p:cNvSpPr>
          <p:nvPr>
            <p:ph type="title"/>
          </p:nvPr>
        </p:nvSpPr>
        <p:spPr>
          <a:xfrm>
            <a:off x="344870" y="328312"/>
            <a:ext cx="5667048" cy="1293800"/>
          </a:xfrm>
          <a:solidFill>
            <a:srgbClr val="FFFFFF">
              <a:alpha val="60000"/>
            </a:srgbClr>
          </a:solidFill>
        </p:spPr>
        <p:txBody>
          <a:bodyPr vert="horz" lIns="91440" tIns="45720" rIns="91440" bIns="45720" rtlCol="0" anchor="ctr">
            <a:normAutofit/>
          </a:bodyPr>
          <a:lstStyle/>
          <a:p>
            <a:pPr algn="l" defTabSz="914400"/>
            <a:r>
              <a:rPr lang="en-US" sz="3200" dirty="0">
                <a:latin typeface="Arial" panose="020B0604020202020204" pitchFamily="34" charset="0"/>
                <a:cs typeface="Arial" panose="020B0604020202020204" pitchFamily="34" charset="0"/>
              </a:rPr>
              <a:t>Protections for the Board Members</a:t>
            </a:r>
          </a:p>
        </p:txBody>
      </p:sp>
      <p:sp>
        <p:nvSpPr>
          <p:cNvPr id="2" name="TextBox 1">
            <a:extLst>
              <a:ext uri="{FF2B5EF4-FFF2-40B4-BE49-F238E27FC236}">
                <a16:creationId xmlns:a16="http://schemas.microsoft.com/office/drawing/2014/main" id="{A6166523-FEA3-F952-0765-5853F770AB43}"/>
              </a:ext>
            </a:extLst>
          </p:cNvPr>
          <p:cNvSpPr txBox="1"/>
          <p:nvPr/>
        </p:nvSpPr>
        <p:spPr>
          <a:xfrm>
            <a:off x="344870" y="1950414"/>
            <a:ext cx="5667048" cy="3963510"/>
          </a:xfrm>
          <a:prstGeom prst="rect">
            <a:avLst/>
          </a:prstGeom>
          <a:solidFill>
            <a:srgbClr val="FFFFFF">
              <a:alpha val="50196"/>
            </a:srgbClr>
          </a:solidFill>
        </p:spPr>
        <p:txBody>
          <a:bodyPr vert="horz" lIns="91440" tIns="45720" rIns="91440" bIns="45720" rtlCol="0">
            <a:normAutofit fontScale="92500" lnSpcReduction="10000"/>
          </a:bodyPr>
          <a:lstStyle/>
          <a:p>
            <a:r>
              <a:rPr lang="en-US" sz="1800" dirty="0"/>
              <a:t>There are some important considerations for undertaking the work as a member of a BOV:</a:t>
            </a:r>
          </a:p>
          <a:p>
            <a:endParaRPr lang="en-US" sz="1800" dirty="0"/>
          </a:p>
          <a:p>
            <a:pPr marL="457200" indent="-457200">
              <a:buFont typeface="+mj-lt"/>
              <a:buAutoNum type="arabicPeriod"/>
            </a:pPr>
            <a:r>
              <a:rPr lang="en-US" sz="1800" dirty="0"/>
              <a:t>All work is on voluntary basis and that means we are all responsible for our health and well being. However, the hospital and health </a:t>
            </a:r>
            <a:r>
              <a:rPr lang="en-US" sz="1800" dirty="0" err="1"/>
              <a:t>centres</a:t>
            </a:r>
            <a:r>
              <a:rPr lang="en-US" sz="1800" dirty="0"/>
              <a:t> go out of their way to provide tea at meetings, and transport home if needed.</a:t>
            </a:r>
          </a:p>
          <a:p>
            <a:pPr marL="457200" indent="-457200">
              <a:buFont typeface="+mj-lt"/>
              <a:buAutoNum type="arabicPeriod"/>
            </a:pPr>
            <a:endParaRPr lang="en-US" sz="1800" dirty="0"/>
          </a:p>
          <a:p>
            <a:pPr marL="457200" indent="-457200">
              <a:buFont typeface="+mj-lt"/>
              <a:buAutoNum type="arabicPeriod"/>
            </a:pPr>
            <a:r>
              <a:rPr lang="en-US" sz="1800" dirty="0"/>
              <a:t>During COVID-19 we continued to work in hospitals irrespective of the known risks. We continued with work knowing full well our situation. This risky environment must be understood by all as the MHMS is unable to take out insurance for individuals – that is my understanding. We take out our own through our work or other ways. We all have medical cards. We cannot blame the hospitals for any risks that may befall us.  </a:t>
            </a:r>
          </a:p>
          <a:p>
            <a:pPr marL="342900" indent="-228600">
              <a:lnSpc>
                <a:spcPct val="90000"/>
              </a:lnSpc>
              <a:spcAft>
                <a:spcPts val="600"/>
              </a:spcAf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kern="1200" dirty="0">
                <a:solidFill>
                  <a:schemeClr val="tx1"/>
                </a:solidFill>
                <a:latin typeface="Arial" panose="020B0604020202020204" pitchFamily="34" charset="0"/>
                <a:cs typeface="Arial" panose="020B0604020202020204" pitchFamily="34" charset="0"/>
              </a:rPr>
              <a:t>BOV Induction Workshop 2023</a:t>
            </a:r>
          </a:p>
        </p:txBody>
      </p:sp>
    </p:spTree>
    <p:extLst>
      <p:ext uri="{BB962C8B-B14F-4D97-AF65-F5344CB8AC3E}">
        <p14:creationId xmlns:p14="http://schemas.microsoft.com/office/powerpoint/2010/main" val="2355918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218A-5B7C-511F-ADCA-58A1B97A4951}"/>
              </a:ext>
            </a:extLst>
          </p:cNvPr>
          <p:cNvSpPr>
            <a:spLocks noGrp="1"/>
          </p:cNvSpPr>
          <p:nvPr>
            <p:ph type="title"/>
          </p:nvPr>
        </p:nvSpPr>
        <p:spPr>
          <a:xfrm>
            <a:off x="628650" y="224448"/>
            <a:ext cx="7886700" cy="914510"/>
          </a:xfrm>
        </p:spPr>
        <p:txBody>
          <a:bodyPr>
            <a:normAutofit/>
          </a:bodyPr>
          <a:lstStyle/>
          <a:p>
            <a:r>
              <a:rPr lang="en-US" sz="3200" dirty="0">
                <a:latin typeface="Arial" panose="020B0604020202020204" pitchFamily="34" charset="0"/>
                <a:cs typeface="Arial" panose="020B0604020202020204" pitchFamily="34" charset="0"/>
              </a:rPr>
              <a:t>Our Team - </a:t>
            </a:r>
            <a:r>
              <a:rPr lang="en-US" sz="3200" i="1" dirty="0">
                <a:latin typeface="Arial" panose="020B0604020202020204" pitchFamily="34" charset="0"/>
                <a:cs typeface="Arial" panose="020B0604020202020204" pitchFamily="34" charset="0"/>
              </a:rPr>
              <a:t>CWMH BOV</a:t>
            </a:r>
            <a:endParaRPr lang="en-AU" sz="32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535F414-D17C-9E03-81EA-DE427167A1EE}"/>
              </a:ext>
            </a:extLst>
          </p:cNvPr>
          <p:cNvSpPr>
            <a:spLocks noGrp="1"/>
          </p:cNvSpPr>
          <p:nvPr>
            <p:ph type="ftr" sz="quarter" idx="11"/>
          </p:nvPr>
        </p:nvSpPr>
        <p:spPr/>
        <p:txBody>
          <a:bodyPr/>
          <a:lstStyle/>
          <a:p>
            <a:r>
              <a:rPr lang="en-US" dirty="0">
                <a:solidFill>
                  <a:schemeClr val="tx1"/>
                </a:solidFill>
              </a:rPr>
              <a:t>BOV Induction Workshop 2023</a:t>
            </a:r>
          </a:p>
        </p:txBody>
      </p:sp>
      <p:graphicFrame>
        <p:nvGraphicFramePr>
          <p:cNvPr id="5" name="Table 5">
            <a:extLst>
              <a:ext uri="{FF2B5EF4-FFF2-40B4-BE49-F238E27FC236}">
                <a16:creationId xmlns:a16="http://schemas.microsoft.com/office/drawing/2014/main" id="{FB8B5405-483D-6442-7929-52874D9DA444}"/>
              </a:ext>
            </a:extLst>
          </p:cNvPr>
          <p:cNvGraphicFramePr>
            <a:graphicFrameLocks noGrp="1"/>
          </p:cNvGraphicFramePr>
          <p:nvPr>
            <p:extLst>
              <p:ext uri="{D42A27DB-BD31-4B8C-83A1-F6EECF244321}">
                <p14:modId xmlns:p14="http://schemas.microsoft.com/office/powerpoint/2010/main" val="1420600014"/>
              </p:ext>
            </p:extLst>
          </p:nvPr>
        </p:nvGraphicFramePr>
        <p:xfrm>
          <a:off x="797143" y="1462087"/>
          <a:ext cx="7662039" cy="1844040"/>
        </p:xfrm>
        <a:graphic>
          <a:graphicData uri="http://schemas.openxmlformats.org/drawingml/2006/table">
            <a:tbl>
              <a:tblPr firstRow="1" bandRow="1">
                <a:tableStyleId>{5C22544A-7EE6-4342-B048-85BDC9FD1C3A}</a:tableStyleId>
              </a:tblPr>
              <a:tblGrid>
                <a:gridCol w="1545021">
                  <a:extLst>
                    <a:ext uri="{9D8B030D-6E8A-4147-A177-3AD203B41FA5}">
                      <a16:colId xmlns:a16="http://schemas.microsoft.com/office/drawing/2014/main" val="3898498230"/>
                    </a:ext>
                  </a:extLst>
                </a:gridCol>
                <a:gridCol w="241738">
                  <a:extLst>
                    <a:ext uri="{9D8B030D-6E8A-4147-A177-3AD203B41FA5}">
                      <a16:colId xmlns:a16="http://schemas.microsoft.com/office/drawing/2014/main" val="354174815"/>
                    </a:ext>
                  </a:extLst>
                </a:gridCol>
                <a:gridCol w="1912883">
                  <a:extLst>
                    <a:ext uri="{9D8B030D-6E8A-4147-A177-3AD203B41FA5}">
                      <a16:colId xmlns:a16="http://schemas.microsoft.com/office/drawing/2014/main" val="1088939065"/>
                    </a:ext>
                  </a:extLst>
                </a:gridCol>
                <a:gridCol w="208280">
                  <a:extLst>
                    <a:ext uri="{9D8B030D-6E8A-4147-A177-3AD203B41FA5}">
                      <a16:colId xmlns:a16="http://schemas.microsoft.com/office/drawing/2014/main" val="802504844"/>
                    </a:ext>
                  </a:extLst>
                </a:gridCol>
                <a:gridCol w="1862258">
                  <a:extLst>
                    <a:ext uri="{9D8B030D-6E8A-4147-A177-3AD203B41FA5}">
                      <a16:colId xmlns:a16="http://schemas.microsoft.com/office/drawing/2014/main" val="121332086"/>
                    </a:ext>
                  </a:extLst>
                </a:gridCol>
                <a:gridCol w="208280">
                  <a:extLst>
                    <a:ext uri="{9D8B030D-6E8A-4147-A177-3AD203B41FA5}">
                      <a16:colId xmlns:a16="http://schemas.microsoft.com/office/drawing/2014/main" val="2657645979"/>
                    </a:ext>
                  </a:extLst>
                </a:gridCol>
                <a:gridCol w="1683579">
                  <a:extLst>
                    <a:ext uri="{9D8B030D-6E8A-4147-A177-3AD203B41FA5}">
                      <a16:colId xmlns:a16="http://schemas.microsoft.com/office/drawing/2014/main" val="21986663"/>
                    </a:ext>
                  </a:extLst>
                </a:gridCol>
              </a:tblGrid>
              <a:tr h="370840">
                <a:tc>
                  <a:txBody>
                    <a:bodyPr/>
                    <a:lstStyle/>
                    <a:p>
                      <a:r>
                        <a:rPr lang="en-US" sz="1200" b="0" dirty="0">
                          <a:solidFill>
                            <a:schemeClr val="tx1"/>
                          </a:solidFill>
                          <a:latin typeface="Arial" panose="020B0604020202020204" pitchFamily="34" charset="0"/>
                          <a:cs typeface="Arial" panose="020B0604020202020204" pitchFamily="34" charset="0"/>
                        </a:rPr>
                        <a:t>Dr. Esther Williams</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a:solidFill>
                            <a:schemeClr val="tx1"/>
                          </a:solidFill>
                          <a:latin typeface="Arial" panose="020B0604020202020204" pitchFamily="34" charset="0"/>
                          <a:cs typeface="Arial" panose="020B0604020202020204" pitchFamily="34" charset="0"/>
                        </a:rPr>
                        <a:t>Losalini Tavaga</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err="1">
                          <a:solidFill>
                            <a:schemeClr val="tx1"/>
                          </a:solidFill>
                          <a:latin typeface="Arial" panose="020B0604020202020204" pitchFamily="34" charset="0"/>
                          <a:cs typeface="Arial" panose="020B0604020202020204" pitchFamily="34" charset="0"/>
                        </a:rPr>
                        <a:t>Admond</a:t>
                      </a:r>
                      <a:r>
                        <a:rPr lang="en-US" sz="1200" b="0" dirty="0">
                          <a:solidFill>
                            <a:schemeClr val="tx1"/>
                          </a:solidFill>
                          <a:latin typeface="Arial" panose="020B0604020202020204" pitchFamily="34" charset="0"/>
                          <a:cs typeface="Arial" panose="020B0604020202020204" pitchFamily="34" charset="0"/>
                        </a:rPr>
                        <a:t> Chandra</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a:solidFill>
                            <a:schemeClr val="tx1"/>
                          </a:solidFill>
                          <a:latin typeface="Arial" panose="020B0604020202020204" pitchFamily="34" charset="0"/>
                          <a:cs typeface="Arial" panose="020B0604020202020204" pitchFamily="34" charset="0"/>
                        </a:rPr>
                        <a:t>Jitesh Patel</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92242524"/>
                  </a:ext>
                </a:extLst>
              </a:tr>
              <a:tr h="370840">
                <a:tc>
                  <a:txBody>
                    <a:bodyPr/>
                    <a:lstStyle/>
                    <a:p>
                      <a:r>
                        <a:rPr lang="en-US" sz="1200" b="0" dirty="0">
                          <a:solidFill>
                            <a:schemeClr val="tx1"/>
                          </a:solidFill>
                          <a:latin typeface="Arial" panose="020B0604020202020204" pitchFamily="34" charset="0"/>
                          <a:cs typeface="Arial" panose="020B0604020202020204" pitchFamily="34" charset="0"/>
                        </a:rPr>
                        <a:t>Chair</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a:solidFill>
                            <a:schemeClr val="tx1"/>
                          </a:solidFill>
                          <a:latin typeface="Arial" panose="020B0604020202020204" pitchFamily="34" charset="0"/>
                          <a:cs typeface="Arial" panose="020B0604020202020204" pitchFamily="34" charset="0"/>
                        </a:rPr>
                        <a:t>Secretary</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a:solidFill>
                            <a:schemeClr val="tx1"/>
                          </a:solidFill>
                          <a:latin typeface="Arial" panose="020B0604020202020204" pitchFamily="34" charset="0"/>
                          <a:cs typeface="Arial" panose="020B0604020202020204" pitchFamily="34" charset="0"/>
                        </a:rPr>
                        <a:t>Treasurer</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a:solidFill>
                            <a:schemeClr val="tx1"/>
                          </a:solidFill>
                          <a:latin typeface="Arial" panose="020B0604020202020204" pitchFamily="34" charset="0"/>
                          <a:cs typeface="Arial" panose="020B0604020202020204" pitchFamily="34" charset="0"/>
                        </a:rPr>
                        <a:t>Member</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8090917"/>
                  </a:ext>
                </a:extLst>
              </a:tr>
              <a:tr h="0">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87931006"/>
                  </a:ext>
                </a:extLst>
              </a:tr>
              <a:tr h="370840">
                <a:tc>
                  <a:txBody>
                    <a:bodyPr/>
                    <a:lstStyle/>
                    <a:p>
                      <a:r>
                        <a:rPr lang="en-US" sz="1200" b="0" dirty="0">
                          <a:solidFill>
                            <a:schemeClr val="tx1"/>
                          </a:solidFill>
                          <a:latin typeface="Arial" panose="020B0604020202020204" pitchFamily="34" charset="0"/>
                          <a:cs typeface="Arial" panose="020B0604020202020204" pitchFamily="34" charset="0"/>
                        </a:rPr>
                        <a:t>Sitiveni </a:t>
                      </a:r>
                      <a:r>
                        <a:rPr lang="en-US" sz="1200" b="0" dirty="0" err="1">
                          <a:solidFill>
                            <a:schemeClr val="tx1"/>
                          </a:solidFill>
                          <a:latin typeface="Arial" panose="020B0604020202020204" pitchFamily="34" charset="0"/>
                          <a:cs typeface="Arial" panose="020B0604020202020204" pitchFamily="34" charset="0"/>
                        </a:rPr>
                        <a:t>Marovia</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err="1">
                          <a:solidFill>
                            <a:schemeClr val="tx1"/>
                          </a:solidFill>
                          <a:latin typeface="Arial" panose="020B0604020202020204" pitchFamily="34" charset="0"/>
                          <a:cs typeface="Arial" panose="020B0604020202020204" pitchFamily="34" charset="0"/>
                        </a:rPr>
                        <a:t>Gitesh</a:t>
                      </a:r>
                      <a:r>
                        <a:rPr lang="en-US" sz="1200" b="0" dirty="0">
                          <a:solidFill>
                            <a:schemeClr val="tx1"/>
                          </a:solidFill>
                          <a:latin typeface="Arial" panose="020B0604020202020204" pitchFamily="34" charset="0"/>
                          <a:cs typeface="Arial" panose="020B0604020202020204" pitchFamily="34" charset="0"/>
                        </a:rPr>
                        <a:t> Nair</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a:solidFill>
                            <a:schemeClr val="tx1"/>
                          </a:solidFill>
                          <a:latin typeface="Arial" panose="020B0604020202020204" pitchFamily="34" charset="0"/>
                          <a:cs typeface="Arial" panose="020B0604020202020204" pitchFamily="34" charset="0"/>
                        </a:rPr>
                        <a:t>Viti Whippy</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err="1">
                          <a:solidFill>
                            <a:schemeClr val="tx1"/>
                          </a:solidFill>
                          <a:latin typeface="Arial" panose="020B0604020202020204" pitchFamily="34" charset="0"/>
                          <a:cs typeface="Arial" panose="020B0604020202020204" pitchFamily="34" charset="0"/>
                        </a:rPr>
                        <a:t>Nemani</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Tuifagalele</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56275583"/>
                  </a:ext>
                </a:extLst>
              </a:tr>
              <a:tr h="370840">
                <a:tc>
                  <a:txBody>
                    <a:bodyPr/>
                    <a:lstStyle/>
                    <a:p>
                      <a:r>
                        <a:rPr lang="en-US" sz="1200" b="0" dirty="0">
                          <a:solidFill>
                            <a:schemeClr val="tx1"/>
                          </a:solidFill>
                          <a:latin typeface="Arial" panose="020B0604020202020204" pitchFamily="34" charset="0"/>
                          <a:cs typeface="Arial" panose="020B0604020202020204" pitchFamily="34" charset="0"/>
                        </a:rPr>
                        <a:t>Member</a:t>
                      </a:r>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Member</a:t>
                      </a:r>
                      <a:endParaRPr lang="en-AU" sz="1200" b="0" dirty="0">
                        <a:solidFill>
                          <a:schemeClr val="tx1"/>
                        </a:solidFill>
                        <a:latin typeface="Arial" panose="020B0604020202020204" pitchFamily="34" charset="0"/>
                        <a:cs typeface="Arial" panose="020B0604020202020204" pitchFamily="34" charset="0"/>
                      </a:endParaRPr>
                    </a:p>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Member</a:t>
                      </a:r>
                      <a:endParaRPr lang="en-AU" sz="1200" b="0" dirty="0">
                        <a:solidFill>
                          <a:schemeClr val="tx1"/>
                        </a:solidFill>
                        <a:latin typeface="Arial" panose="020B0604020202020204" pitchFamily="34" charset="0"/>
                        <a:cs typeface="Arial" panose="020B0604020202020204" pitchFamily="34" charset="0"/>
                      </a:endParaRPr>
                    </a:p>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Member</a:t>
                      </a:r>
                      <a:endParaRPr lang="en-AU" sz="1200" b="0" dirty="0">
                        <a:solidFill>
                          <a:schemeClr val="tx1"/>
                        </a:solidFill>
                        <a:latin typeface="Arial" panose="020B0604020202020204" pitchFamily="34" charset="0"/>
                        <a:cs typeface="Arial" panose="020B0604020202020204" pitchFamily="34" charset="0"/>
                      </a:endParaRPr>
                    </a:p>
                    <a:p>
                      <a:endParaRPr lang="en-AU"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0315637"/>
                  </a:ext>
                </a:extLst>
              </a:tr>
            </a:tbl>
          </a:graphicData>
        </a:graphic>
      </p:graphicFrame>
      <p:sp>
        <p:nvSpPr>
          <p:cNvPr id="7" name="TextBox 6">
            <a:extLst>
              <a:ext uri="{FF2B5EF4-FFF2-40B4-BE49-F238E27FC236}">
                <a16:creationId xmlns:a16="http://schemas.microsoft.com/office/drawing/2014/main" id="{A7C3A09C-A27C-6477-4CC6-A024A4D11ADE}"/>
              </a:ext>
            </a:extLst>
          </p:cNvPr>
          <p:cNvSpPr txBox="1"/>
          <p:nvPr/>
        </p:nvSpPr>
        <p:spPr>
          <a:xfrm>
            <a:off x="684812" y="3948728"/>
            <a:ext cx="7774370" cy="2308324"/>
          </a:xfrm>
          <a:prstGeom prst="rect">
            <a:avLst/>
          </a:prstGeom>
          <a:solidFill>
            <a:schemeClr val="accent4">
              <a:lumMod val="20000"/>
              <a:lumOff val="80000"/>
            </a:schemeClr>
          </a:solidFill>
        </p:spPr>
        <p:txBody>
          <a:bodyPr wrap="square">
            <a:spAutoFit/>
          </a:bodyPr>
          <a:lstStyle/>
          <a:p>
            <a:r>
              <a:rPr lang="en-US" sz="1600" i="1" dirty="0">
                <a:latin typeface="Arial" panose="020B0604020202020204" pitchFamily="34" charset="0"/>
                <a:cs typeface="Arial" panose="020B0604020202020204" pitchFamily="34" charset="0"/>
              </a:rPr>
              <a:t>We are passionate about our undertaking and believe in giving 110% of our effort, time and commitment to the BOV and hospital we serve.  By using our combined and collective knowledge, skills and experiences, we are confident that the outcome of our work will meet the expectations of the Minister of Health and Medical Services. Strengthening the BOV in its work to improve healthcare and services in the various hospitals and health </a:t>
            </a:r>
            <a:r>
              <a:rPr lang="en-US" sz="1600" i="1" dirty="0" err="1">
                <a:latin typeface="Arial" panose="020B0604020202020204" pitchFamily="34" charset="0"/>
                <a:cs typeface="Arial" panose="020B0604020202020204" pitchFamily="34" charset="0"/>
              </a:rPr>
              <a:t>centres</a:t>
            </a:r>
            <a:r>
              <a:rPr lang="en-US" sz="1600" i="1" dirty="0">
                <a:latin typeface="Arial" panose="020B0604020202020204" pitchFamily="34" charset="0"/>
                <a:cs typeface="Arial" panose="020B0604020202020204" pitchFamily="34" charset="0"/>
              </a:rPr>
              <a:t> in Fiji is a priority. Amidst all the needs and concerns raised from various sources, there is no time to lose in ensuring proactively transforming our hospitals and health </a:t>
            </a:r>
            <a:r>
              <a:rPr lang="en-US" sz="1600" i="1" dirty="0" err="1">
                <a:latin typeface="Arial" panose="020B0604020202020204" pitchFamily="34" charset="0"/>
                <a:cs typeface="Arial" panose="020B0604020202020204" pitchFamily="34" charset="0"/>
              </a:rPr>
              <a:t>centres</a:t>
            </a:r>
            <a:r>
              <a:rPr lang="en-US" sz="1600" i="1" dirty="0">
                <a:latin typeface="Arial" panose="020B0604020202020204" pitchFamily="34" charset="0"/>
                <a:cs typeface="Arial" panose="020B0604020202020204" pitchFamily="34" charset="0"/>
              </a:rPr>
              <a:t> in Fiji to serving the health needs and health education and research of all our people.</a:t>
            </a:r>
          </a:p>
        </p:txBody>
      </p:sp>
      <p:sp>
        <p:nvSpPr>
          <p:cNvPr id="8" name="TextBox 7">
            <a:extLst>
              <a:ext uri="{FF2B5EF4-FFF2-40B4-BE49-F238E27FC236}">
                <a16:creationId xmlns:a16="http://schemas.microsoft.com/office/drawing/2014/main" id="{58215C15-4253-15ED-6428-27B96D82EAC6}"/>
              </a:ext>
            </a:extLst>
          </p:cNvPr>
          <p:cNvSpPr txBox="1"/>
          <p:nvPr/>
        </p:nvSpPr>
        <p:spPr>
          <a:xfrm>
            <a:off x="684812" y="3480097"/>
            <a:ext cx="757631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Our commitment </a:t>
            </a:r>
            <a:endParaRPr lang="en-A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528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662479"/>
            <a:ext cx="9141713" cy="990709"/>
          </a:xfrm>
          <a:solidFill>
            <a:srgbClr val="FFFFFF">
              <a:alpha val="50196"/>
            </a:srgbClr>
          </a:solidFill>
        </p:spPr>
        <p:txBody>
          <a:bodyPr>
            <a:normAutofit/>
          </a:bodyPr>
          <a:lstStyle/>
          <a:p>
            <a:r>
              <a:rPr lang="en-US" sz="3500" dirty="0">
                <a:latin typeface="Arial" panose="020B0604020202020204" pitchFamily="34" charset="0"/>
                <a:cs typeface="Arial" panose="020B0604020202020204" pitchFamily="34" charset="0"/>
              </a:rPr>
              <a:t>Reflection on Vision, Mission and Values</a:t>
            </a:r>
            <a:endParaRPr lang="en-US" sz="3500" i="1"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chemeClr val="tx1"/>
                </a:solidFill>
              </a:rPr>
              <a:t>BOV Induction Workshop 2023</a:t>
            </a:r>
            <a:endParaRPr lang="en-US" dirty="0">
              <a:solidFill>
                <a:schemeClr val="tx1"/>
              </a:solidFill>
            </a:endParaRPr>
          </a:p>
        </p:txBody>
      </p:sp>
      <p:pic>
        <p:nvPicPr>
          <p:cNvPr id="8" name="Picture 7" descr="C:\Users\Esther WB Williams\Downloads\IMG-20200708-WA0001.jpg">
            <a:extLst>
              <a:ext uri="{FF2B5EF4-FFF2-40B4-BE49-F238E27FC236}">
                <a16:creationId xmlns:a16="http://schemas.microsoft.com/office/drawing/2014/main" id="{54CBD75D-4B2B-FD57-EBF4-D0022B7006D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9139" y="1874216"/>
            <a:ext cx="4616746" cy="3306794"/>
          </a:xfrm>
          <a:prstGeom prst="rect">
            <a:avLst/>
          </a:prstGeom>
          <a:noFill/>
          <a:ln>
            <a:noFill/>
          </a:ln>
        </p:spPr>
      </p:pic>
      <p:sp>
        <p:nvSpPr>
          <p:cNvPr id="9" name="TextBox 8">
            <a:extLst>
              <a:ext uri="{FF2B5EF4-FFF2-40B4-BE49-F238E27FC236}">
                <a16:creationId xmlns:a16="http://schemas.microsoft.com/office/drawing/2014/main" id="{1DB50D36-EC97-6519-CCB5-EF4BA7037B44}"/>
              </a:ext>
            </a:extLst>
          </p:cNvPr>
          <p:cNvSpPr txBox="1"/>
          <p:nvPr/>
        </p:nvSpPr>
        <p:spPr>
          <a:xfrm>
            <a:off x="467659" y="1774784"/>
            <a:ext cx="3373821" cy="3970318"/>
          </a:xfrm>
          <a:prstGeom prst="rect">
            <a:avLst/>
          </a:prstGeom>
          <a:noFill/>
        </p:spPr>
        <p:txBody>
          <a:bodyPr wrap="square" rtlCol="0">
            <a:spAutoFit/>
          </a:bodyPr>
          <a:lstStyle/>
          <a:p>
            <a:r>
              <a:rPr lang="en-US" sz="1800" dirty="0"/>
              <a:t>Break into your respective Boards and discuss your previous reflections on:</a:t>
            </a:r>
          </a:p>
          <a:p>
            <a:pPr marL="285750" indent="-285750">
              <a:buFont typeface="Arial" panose="020B0604020202020204" pitchFamily="34" charset="0"/>
              <a:buChar char="•"/>
            </a:pPr>
            <a:r>
              <a:rPr lang="en-US" sz="1800" dirty="0"/>
              <a:t>Why you want to be on a BOV</a:t>
            </a:r>
          </a:p>
          <a:p>
            <a:pPr marL="285750" indent="-285750">
              <a:buFont typeface="Arial" panose="020B0604020202020204" pitchFamily="34" charset="0"/>
              <a:buChar char="•"/>
            </a:pPr>
            <a:r>
              <a:rPr lang="en-US" sz="1800" dirty="0"/>
              <a:t>What you see as important issues and part of the whole</a:t>
            </a:r>
          </a:p>
          <a:p>
            <a:pPr marL="285750" indent="-285750">
              <a:buFont typeface="Arial" panose="020B0604020202020204" pitchFamily="34" charset="0"/>
              <a:buChar char="•"/>
            </a:pPr>
            <a:r>
              <a:rPr lang="en-US" sz="1800" dirty="0"/>
              <a:t>How will you bring about change</a:t>
            </a:r>
          </a:p>
          <a:p>
            <a:endParaRPr lang="en-US" sz="1800" dirty="0"/>
          </a:p>
          <a:p>
            <a:r>
              <a:rPr lang="en-US" sz="1800" dirty="0"/>
              <a:t>Use your discussions to update your draft of your BOV</a:t>
            </a:r>
            <a:r>
              <a:rPr lang="en-US" dirty="0"/>
              <a:t> </a:t>
            </a:r>
            <a:r>
              <a:rPr lang="en-US" sz="1800" dirty="0"/>
              <a:t>Vision, Mission, Values.</a:t>
            </a:r>
          </a:p>
          <a:p>
            <a:endParaRPr lang="en-US" dirty="0"/>
          </a:p>
          <a:p>
            <a:r>
              <a:rPr lang="en-US" sz="1800" dirty="0"/>
              <a:t>Group presentation.</a:t>
            </a:r>
          </a:p>
        </p:txBody>
      </p:sp>
    </p:spTree>
    <p:extLst>
      <p:ext uri="{BB962C8B-B14F-4D97-AF65-F5344CB8AC3E}">
        <p14:creationId xmlns:p14="http://schemas.microsoft.com/office/powerpoint/2010/main" val="2841688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662479"/>
            <a:ext cx="9141713" cy="990709"/>
          </a:xfrm>
          <a:solidFill>
            <a:srgbClr val="FFFFFF">
              <a:alpha val="50196"/>
            </a:srgbClr>
          </a:solidFill>
        </p:spPr>
        <p:txBody>
          <a:bodyPr>
            <a:normAutofit/>
          </a:bodyPr>
          <a:lstStyle/>
          <a:p>
            <a:r>
              <a:rPr lang="en-US" sz="3500" dirty="0">
                <a:latin typeface="Arial" panose="020B0604020202020204" pitchFamily="34" charset="0"/>
                <a:cs typeface="Arial" panose="020B0604020202020204" pitchFamily="34" charset="0"/>
              </a:rPr>
              <a:t>What next?</a:t>
            </a:r>
            <a:endParaRPr lang="en-US" sz="3500" i="1"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chemeClr val="tx1"/>
                </a:solidFill>
              </a:rPr>
              <a:t>BOV Induction Workshop 2023</a:t>
            </a:r>
            <a:endParaRPr lang="en-US" dirty="0">
              <a:solidFill>
                <a:schemeClr val="tx1"/>
              </a:solidFill>
            </a:endParaRPr>
          </a:p>
        </p:txBody>
      </p:sp>
      <p:sp>
        <p:nvSpPr>
          <p:cNvPr id="9" name="TextBox 8">
            <a:extLst>
              <a:ext uri="{FF2B5EF4-FFF2-40B4-BE49-F238E27FC236}">
                <a16:creationId xmlns:a16="http://schemas.microsoft.com/office/drawing/2014/main" id="{1DB50D36-EC97-6519-CCB5-EF4BA7037B44}"/>
              </a:ext>
            </a:extLst>
          </p:cNvPr>
          <p:cNvSpPr txBox="1"/>
          <p:nvPr/>
        </p:nvSpPr>
        <p:spPr>
          <a:xfrm>
            <a:off x="467659" y="1774784"/>
            <a:ext cx="822492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Hold your first meeting</a:t>
            </a:r>
          </a:p>
          <a:p>
            <a:pPr marL="742950" lvl="1" indent="-285750">
              <a:buFont typeface="Arial" panose="020B0604020202020204" pitchFamily="34" charset="0"/>
              <a:buChar char="•"/>
            </a:pPr>
            <a:r>
              <a:rPr lang="en-US" dirty="0"/>
              <a:t>Who contacts members to set this up?</a:t>
            </a:r>
          </a:p>
          <a:p>
            <a:pPr marL="742950" lvl="1" indent="-285750">
              <a:buFont typeface="Arial" panose="020B0604020202020204" pitchFamily="34" charset="0"/>
              <a:buChar char="•"/>
            </a:pPr>
            <a:r>
              <a:rPr lang="en-US" dirty="0"/>
              <a:t>What should the agenda include?</a:t>
            </a:r>
          </a:p>
          <a:p>
            <a:pPr marL="1200150" lvl="2" indent="-285750">
              <a:buFont typeface="Arial" panose="020B0604020202020204" pitchFamily="34" charset="0"/>
              <a:buChar char="•"/>
            </a:pPr>
            <a:r>
              <a:rPr lang="en-US" dirty="0"/>
              <a:t>Review skills, experience and network of the Board Members</a:t>
            </a:r>
          </a:p>
          <a:p>
            <a:pPr marL="1200150" lvl="2" indent="-285750">
              <a:buFont typeface="Arial" panose="020B0604020202020204" pitchFamily="34" charset="0"/>
              <a:buChar char="•"/>
            </a:pPr>
            <a:r>
              <a:rPr lang="en-US" dirty="0"/>
              <a:t>Decide roles of secretary and treasurer</a:t>
            </a:r>
          </a:p>
          <a:p>
            <a:pPr marL="1200150" lvl="2" indent="-285750">
              <a:buFont typeface="Arial" panose="020B0604020202020204" pitchFamily="34" charset="0"/>
              <a:buChar char="•"/>
            </a:pPr>
            <a:r>
              <a:rPr lang="en-US" dirty="0"/>
              <a:t>Set up bank account</a:t>
            </a:r>
          </a:p>
          <a:p>
            <a:pPr marL="1200150" lvl="2" indent="-285750">
              <a:buFont typeface="Arial" panose="020B0604020202020204" pitchFamily="34" charset="0"/>
              <a:buChar char="•"/>
            </a:pPr>
            <a:r>
              <a:rPr lang="en-US" dirty="0"/>
              <a:t>Tour of hospital and meet leadership</a:t>
            </a:r>
          </a:p>
          <a:p>
            <a:pPr marL="1200150" lvl="2" indent="-285750">
              <a:buFont typeface="Arial" panose="020B0604020202020204" pitchFamily="34" charset="0"/>
              <a:buChar char="•"/>
            </a:pPr>
            <a:r>
              <a:rPr lang="en-US" dirty="0"/>
              <a:t>Set date/time for monthly meetings</a:t>
            </a:r>
          </a:p>
          <a:p>
            <a:pPr marL="285750" indent="-285750">
              <a:buFont typeface="Arial" panose="020B0604020202020204" pitchFamily="34" charset="0"/>
              <a:buChar char="•"/>
            </a:pPr>
            <a:r>
              <a:rPr lang="en-US" dirty="0"/>
              <a:t>Review existing documents – templates and examples from CWM</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196466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218A-5B7C-511F-ADCA-58A1B97A4951}"/>
              </a:ext>
            </a:extLst>
          </p:cNvPr>
          <p:cNvSpPr>
            <a:spLocks noGrp="1"/>
          </p:cNvSpPr>
          <p:nvPr>
            <p:ph type="title"/>
          </p:nvPr>
        </p:nvSpPr>
        <p:spPr>
          <a:xfrm>
            <a:off x="325821" y="986053"/>
            <a:ext cx="3174124" cy="1325563"/>
          </a:xfrm>
        </p:spPr>
        <p:txBody>
          <a:bodyPr>
            <a:normAutofit/>
          </a:bodyPr>
          <a:lstStyle/>
          <a:p>
            <a:pPr algn="l"/>
            <a:r>
              <a:rPr lang="en-US" sz="3200" dirty="0">
                <a:latin typeface="Arial" panose="020B0604020202020204" pitchFamily="34" charset="0"/>
                <a:cs typeface="Arial" panose="020B0604020202020204" pitchFamily="34" charset="0"/>
              </a:rPr>
              <a:t>Thank You</a:t>
            </a:r>
            <a:endParaRPr lang="en-AU" sz="32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535F414-D17C-9E03-81EA-DE427167A1EE}"/>
              </a:ext>
            </a:extLst>
          </p:cNvPr>
          <p:cNvSpPr>
            <a:spLocks noGrp="1"/>
          </p:cNvSpPr>
          <p:nvPr>
            <p:ph type="ftr" sz="quarter" idx="11"/>
          </p:nvPr>
        </p:nvSpPr>
        <p:spPr/>
        <p:txBody>
          <a:bodyPr/>
          <a:lstStyle/>
          <a:p>
            <a:r>
              <a:rPr lang="en-US" dirty="0">
                <a:solidFill>
                  <a:schemeClr val="tx1"/>
                </a:solidFill>
              </a:rPr>
              <a:t>BOV Induction Workshop 2023</a:t>
            </a:r>
          </a:p>
        </p:txBody>
      </p:sp>
      <p:graphicFrame>
        <p:nvGraphicFramePr>
          <p:cNvPr id="3" name="Table 4">
            <a:extLst>
              <a:ext uri="{FF2B5EF4-FFF2-40B4-BE49-F238E27FC236}">
                <a16:creationId xmlns:a16="http://schemas.microsoft.com/office/drawing/2014/main" id="{8D3668E7-5FAA-3B7D-9E76-C942CFDDC53C}"/>
              </a:ext>
            </a:extLst>
          </p:cNvPr>
          <p:cNvGraphicFramePr>
            <a:graphicFrameLocks noGrp="1"/>
          </p:cNvGraphicFramePr>
          <p:nvPr>
            <p:extLst>
              <p:ext uri="{D42A27DB-BD31-4B8C-83A1-F6EECF244321}">
                <p14:modId xmlns:p14="http://schemas.microsoft.com/office/powerpoint/2010/main" val="2155972035"/>
              </p:ext>
            </p:extLst>
          </p:nvPr>
        </p:nvGraphicFramePr>
        <p:xfrm>
          <a:off x="325821" y="2311616"/>
          <a:ext cx="3300248" cy="3017520"/>
        </p:xfrm>
        <a:graphic>
          <a:graphicData uri="http://schemas.openxmlformats.org/drawingml/2006/table">
            <a:tbl>
              <a:tblPr firstRow="1" bandRow="1">
                <a:tableStyleId>{5C22544A-7EE6-4342-B048-85BDC9FD1C3A}</a:tableStyleId>
              </a:tblPr>
              <a:tblGrid>
                <a:gridCol w="3300248">
                  <a:extLst>
                    <a:ext uri="{9D8B030D-6E8A-4147-A177-3AD203B41FA5}">
                      <a16:colId xmlns:a16="http://schemas.microsoft.com/office/drawing/2014/main" val="1323191688"/>
                    </a:ext>
                  </a:extLst>
                </a:gridCol>
              </a:tblGrid>
              <a:tr h="370840">
                <a:tc>
                  <a:txBody>
                    <a:bodyPr/>
                    <a:lstStyle/>
                    <a:p>
                      <a:endParaRPr lang="en-US" sz="2000" b="0" dirty="0">
                        <a:solidFill>
                          <a:schemeClr val="tx1"/>
                        </a:solidFill>
                        <a:latin typeface="Arial" panose="020B0604020202020204" pitchFamily="34" charset="0"/>
                        <a:cs typeface="Arial" panose="020B0604020202020204" pitchFamily="34" charset="0"/>
                      </a:endParaRPr>
                    </a:p>
                    <a:p>
                      <a:r>
                        <a:rPr lang="en-US" sz="2000" b="0" dirty="0">
                          <a:solidFill>
                            <a:schemeClr val="tx1"/>
                          </a:solidFill>
                          <a:latin typeface="Arial" panose="020B0604020202020204" pitchFamily="34" charset="0"/>
                          <a:cs typeface="Arial" panose="020B0604020202020204" pitchFamily="34" charset="0"/>
                        </a:rPr>
                        <a:t>ESTHER WILLIAMS</a:t>
                      </a:r>
                    </a:p>
                    <a:p>
                      <a:endParaRPr lang="en-AU"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3162303"/>
                  </a:ext>
                </a:extLst>
              </a:tr>
              <a:tr h="370840">
                <a:tc>
                  <a:txBody>
                    <a:bodyPr/>
                    <a:lstStyle/>
                    <a:p>
                      <a:endParaRPr lang="en-US" sz="2000" b="0" dirty="0">
                        <a:solidFill>
                          <a:schemeClr val="tx1"/>
                        </a:solidFill>
                        <a:latin typeface="Arial" panose="020B0604020202020204" pitchFamily="34" charset="0"/>
                        <a:cs typeface="Arial" panose="020B0604020202020204" pitchFamily="34" charset="0"/>
                      </a:endParaRPr>
                    </a:p>
                    <a:p>
                      <a:r>
                        <a:rPr lang="en-US" sz="2000" b="0" dirty="0">
                          <a:solidFill>
                            <a:schemeClr val="tx1"/>
                          </a:solidFill>
                          <a:latin typeface="Arial" panose="020B0604020202020204" pitchFamily="34" charset="0"/>
                          <a:cs typeface="Arial" panose="020B0604020202020204" pitchFamily="34" charset="0"/>
                        </a:rPr>
                        <a:t>LOSALINI TAVAGA</a:t>
                      </a:r>
                    </a:p>
                    <a:p>
                      <a:endParaRPr lang="en-AU"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872233"/>
                  </a:ext>
                </a:extLst>
              </a:tr>
              <a:tr h="370840">
                <a:tc>
                  <a:txBody>
                    <a:bodyPr/>
                    <a:lstStyle/>
                    <a:p>
                      <a:endParaRPr lang="en-US" sz="2000" b="0" dirty="0">
                        <a:solidFill>
                          <a:schemeClr val="tx1"/>
                        </a:solidFill>
                        <a:latin typeface="Arial" panose="020B0604020202020204" pitchFamily="34" charset="0"/>
                        <a:cs typeface="Arial" panose="020B0604020202020204" pitchFamily="34" charset="0"/>
                      </a:endParaRPr>
                    </a:p>
                    <a:p>
                      <a:r>
                        <a:rPr lang="en-US" sz="2000" b="0" dirty="0">
                          <a:solidFill>
                            <a:schemeClr val="tx1"/>
                          </a:solidFill>
                          <a:latin typeface="Arial" panose="020B0604020202020204" pitchFamily="34" charset="0"/>
                          <a:cs typeface="Arial" panose="020B0604020202020204" pitchFamily="34" charset="0"/>
                        </a:rPr>
                        <a:t> CWMH BOV</a:t>
                      </a:r>
                    </a:p>
                    <a:p>
                      <a:endParaRPr lang="en-AU" sz="20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5210561"/>
                  </a:ext>
                </a:extLst>
              </a:tr>
            </a:tbl>
          </a:graphicData>
        </a:graphic>
      </p:graphicFrame>
      <p:pic>
        <p:nvPicPr>
          <p:cNvPr id="5" name="Picture Placeholder 9" descr="C:\Users\Esther WB Williams\Downloads\20200430_161220.jpg">
            <a:extLst>
              <a:ext uri="{FF2B5EF4-FFF2-40B4-BE49-F238E27FC236}">
                <a16:creationId xmlns:a16="http://schemas.microsoft.com/office/drawing/2014/main" id="{05403F5B-0B92-4C51-DA76-8AE542982F9C}"/>
              </a:ext>
            </a:extLst>
          </p:cNvPr>
          <p:cNvPicPr>
            <a:picLocks/>
          </p:cNvPicPr>
          <p:nvPr/>
        </p:nvPicPr>
        <p:blipFill>
          <a:blip r:embed="rId3" cstate="print">
            <a:extLst>
              <a:ext uri="{28A0092B-C50C-407E-A947-70E740481C1C}">
                <a14:useLocalDpi xmlns:a14="http://schemas.microsoft.com/office/drawing/2010/main" val="0"/>
              </a:ext>
            </a:extLst>
          </a:blip>
          <a:srcRect l="29964" r="29964"/>
          <a:stretch>
            <a:fillRect/>
          </a:stretch>
        </p:blipFill>
        <p:spPr bwMode="auto">
          <a:xfrm>
            <a:off x="5095845" y="505763"/>
            <a:ext cx="3300248" cy="2801006"/>
          </a:xfrm>
          <a:prstGeom prst="rect">
            <a:avLst/>
          </a:prstGeom>
          <a:noFill/>
          <a:ln>
            <a:noFill/>
          </a:ln>
        </p:spPr>
      </p:pic>
      <p:pic>
        <p:nvPicPr>
          <p:cNvPr id="7" name="Picture 6" descr="C:\Users\Esther WB Williams\Downloads\IMG-8b1699a361aa3bee24104b71b4b7f28f-V.jpg">
            <a:extLst>
              <a:ext uri="{FF2B5EF4-FFF2-40B4-BE49-F238E27FC236}">
                <a16:creationId xmlns:a16="http://schemas.microsoft.com/office/drawing/2014/main" id="{E43D651E-D2E0-ED34-2989-1932D6ABC6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95845" y="3680164"/>
            <a:ext cx="3300248" cy="2672073"/>
          </a:xfrm>
          <a:prstGeom prst="rect">
            <a:avLst/>
          </a:prstGeom>
          <a:noFill/>
          <a:ln>
            <a:noFill/>
          </a:ln>
        </p:spPr>
      </p:pic>
    </p:spTree>
    <p:extLst>
      <p:ext uri="{BB962C8B-B14F-4D97-AF65-F5344CB8AC3E}">
        <p14:creationId xmlns:p14="http://schemas.microsoft.com/office/powerpoint/2010/main" val="559503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www.fbcnews.com.fj/wp-content/uploads/2023/02/cwm-cleanup2.png">
            <a:extLst>
              <a:ext uri="{FF2B5EF4-FFF2-40B4-BE49-F238E27FC236}">
                <a16:creationId xmlns:a16="http://schemas.microsoft.com/office/drawing/2014/main" id="{78CD176D-86E2-60EA-1111-D96A4C015A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58" r="20258"/>
          <a:stretch/>
        </p:blipFill>
        <p:spPr bwMode="auto">
          <a:xfrm>
            <a:off x="195563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0" y="136525"/>
            <a:ext cx="9207868" cy="1190406"/>
          </a:xfrm>
          <a:solidFill>
            <a:srgbClr val="FFFFFF">
              <a:alpha val="41961"/>
            </a:srgbClr>
          </a:solidFill>
        </p:spPr>
        <p:txBody>
          <a:bodyPr>
            <a:normAutofit/>
          </a:bodyPr>
          <a:lstStyle/>
          <a:p>
            <a:r>
              <a:rPr lang="en-US" sz="3500" dirty="0">
                <a:latin typeface="Arial" panose="020B0604020202020204" pitchFamily="34" charset="0"/>
                <a:cs typeface="Arial" panose="020B0604020202020204" pitchFamily="34" charset="0"/>
              </a:rPr>
              <a:t>Background</a:t>
            </a:r>
            <a:br>
              <a:rPr lang="en-US" sz="3500" dirty="0">
                <a:latin typeface="Arial" panose="020B0604020202020204" pitchFamily="34" charset="0"/>
                <a:cs typeface="Arial" panose="020B0604020202020204" pitchFamily="34" charset="0"/>
              </a:rPr>
            </a:br>
            <a:r>
              <a:rPr lang="en-US" sz="3500" i="1" dirty="0">
                <a:latin typeface="Arial" panose="020B0604020202020204" pitchFamily="34" charset="0"/>
                <a:cs typeface="Arial" panose="020B0604020202020204" pitchFamily="34" charset="0"/>
              </a:rPr>
              <a:t>Why this Workshop?</a:t>
            </a:r>
          </a:p>
        </p:txBody>
      </p:sp>
      <p:sp>
        <p:nvSpPr>
          <p:cNvPr id="6" name="Content Placeholder 2">
            <a:extLst>
              <a:ext uri="{FF2B5EF4-FFF2-40B4-BE49-F238E27FC236}">
                <a16:creationId xmlns:a16="http://schemas.microsoft.com/office/drawing/2014/main" id="{8FCBD713-3296-E9FC-DD93-8BA5D817A22C}"/>
              </a:ext>
            </a:extLst>
          </p:cNvPr>
          <p:cNvSpPr>
            <a:spLocks noGrp="1"/>
          </p:cNvSpPr>
          <p:nvPr>
            <p:ph idx="1"/>
          </p:nvPr>
        </p:nvSpPr>
        <p:spPr>
          <a:xfrm>
            <a:off x="0" y="1463446"/>
            <a:ext cx="5402317" cy="4805611"/>
          </a:xfrm>
          <a:solidFill>
            <a:srgbClr val="FFFFFF">
              <a:alpha val="50196"/>
            </a:srgbClr>
          </a:solidFill>
        </p:spPr>
        <p:txBody>
          <a:bodyPr>
            <a:normAutofit/>
          </a:bodyPr>
          <a:lstStyle/>
          <a:p>
            <a:r>
              <a:rPr lang="en-US" sz="1600" dirty="0">
                <a:latin typeface="Arial" panose="020B0604020202020204" pitchFamily="34" charset="0"/>
                <a:cs typeface="Arial" panose="020B0604020202020204" pitchFamily="34" charset="0"/>
              </a:rPr>
              <a:t>Our hospitals and health </a:t>
            </a:r>
            <a:r>
              <a:rPr lang="en-US" sz="1600" dirty="0" err="1">
                <a:latin typeface="Arial" panose="020B0604020202020204" pitchFamily="34" charset="0"/>
                <a:cs typeface="Arial" panose="020B0604020202020204" pitchFamily="34" charset="0"/>
              </a:rPr>
              <a:t>centres</a:t>
            </a:r>
            <a:r>
              <a:rPr lang="en-US" sz="1600" dirty="0">
                <a:latin typeface="Arial" panose="020B0604020202020204" pitchFamily="34" charset="0"/>
                <a:cs typeface="Arial" panose="020B0604020202020204" pitchFamily="34" charset="0"/>
              </a:rPr>
              <a:t> in Fiji have come under close scrutiny over these past months.</a:t>
            </a:r>
          </a:p>
          <a:p>
            <a:r>
              <a:rPr lang="en-US" sz="1600" dirty="0">
                <a:latin typeface="Arial" panose="020B0604020202020204" pitchFamily="34" charset="0"/>
                <a:cs typeface="Arial" panose="020B0604020202020204" pitchFamily="34" charset="0"/>
              </a:rPr>
              <a:t>There is now a more </a:t>
            </a:r>
            <a:r>
              <a:rPr lang="en-US" sz="1600" b="1" dirty="0">
                <a:latin typeface="Arial" panose="020B0604020202020204" pitchFamily="34" charset="0"/>
                <a:cs typeface="Arial" panose="020B0604020202020204" pitchFamily="34" charset="0"/>
              </a:rPr>
              <a:t>concerted and committed effort to improve our health care system</a:t>
            </a:r>
            <a:r>
              <a:rPr lang="en-US" sz="1600" dirty="0">
                <a:latin typeface="Arial" panose="020B0604020202020204" pitchFamily="34" charset="0"/>
                <a:cs typeface="Arial" panose="020B0604020202020204" pitchFamily="34" charset="0"/>
              </a:rPr>
              <a:t> in Fiji which makes oversight and BOV work more challenging and complex.</a:t>
            </a:r>
          </a:p>
          <a:p>
            <a:r>
              <a:rPr lang="en-US" sz="1600" dirty="0">
                <a:latin typeface="Arial" panose="020B0604020202020204" pitchFamily="34" charset="0"/>
                <a:cs typeface="Arial" panose="020B0604020202020204" pitchFamily="34" charset="0"/>
              </a:rPr>
              <a:t>While hospitals have varying leadership structures, BOVs are given the task of making </a:t>
            </a:r>
            <a:r>
              <a:rPr lang="en-US" sz="1600" b="1" dirty="0">
                <a:latin typeface="Arial" panose="020B0604020202020204" pitchFamily="34" charset="0"/>
                <a:cs typeface="Arial" panose="020B0604020202020204" pitchFamily="34" charset="0"/>
              </a:rPr>
              <a:t>significant input and changes </a:t>
            </a:r>
            <a:r>
              <a:rPr lang="en-US" sz="1600" dirty="0">
                <a:latin typeface="Arial" panose="020B0604020202020204" pitchFamily="34" charset="0"/>
                <a:cs typeface="Arial" panose="020B0604020202020204" pitchFamily="34" charset="0"/>
              </a:rPr>
              <a:t>regarding health care objectives and strategic goals. However, there have been few active BOVs in the past.</a:t>
            </a:r>
          </a:p>
          <a:p>
            <a:r>
              <a:rPr lang="en-US" sz="1600" dirty="0">
                <a:latin typeface="Arial" panose="020B0604020202020204" pitchFamily="34" charset="0"/>
                <a:cs typeface="Arial" panose="020B0604020202020204" pitchFamily="34" charset="0"/>
              </a:rPr>
              <a:t>To effectively carry out your roles, you are expected to </a:t>
            </a:r>
            <a:r>
              <a:rPr lang="en-US" sz="1600" b="1" dirty="0">
                <a:latin typeface="Arial" panose="020B0604020202020204" pitchFamily="34" charset="0"/>
                <a:cs typeface="Arial" panose="020B0604020202020204" pitchFamily="34" charset="0"/>
              </a:rPr>
              <a:t>help the hospitals </a:t>
            </a:r>
            <a:r>
              <a:rPr lang="en-US" sz="1600" dirty="0">
                <a:latin typeface="Arial" panose="020B0604020202020204" pitchFamily="34" charset="0"/>
                <a:cs typeface="Arial" panose="020B0604020202020204" pitchFamily="34" charset="0"/>
              </a:rPr>
              <a:t>that you have been assigned.</a:t>
            </a:r>
          </a:p>
          <a:p>
            <a:r>
              <a:rPr lang="en-US" sz="1600" dirty="0">
                <a:latin typeface="Arial" panose="020B0604020202020204" pitchFamily="34" charset="0"/>
                <a:cs typeface="Arial" panose="020B0604020202020204" pitchFamily="34" charset="0"/>
              </a:rPr>
              <a:t>Tasks are complex and you are expected to work hard, giving your all for the </a:t>
            </a:r>
            <a:r>
              <a:rPr lang="en-US" sz="1600" b="1" dirty="0">
                <a:latin typeface="Arial" panose="020B0604020202020204" pitchFamily="34" charset="0"/>
                <a:cs typeface="Arial" panose="020B0604020202020204" pitchFamily="34" charset="0"/>
              </a:rPr>
              <a:t>betterment of the health care facility and its patient and staff care</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Your commitment and your time freely given should be </a:t>
            </a:r>
            <a:r>
              <a:rPr lang="en-US" sz="1600" b="1" dirty="0">
                <a:latin typeface="Arial" panose="020B0604020202020204" pitchFamily="34" charset="0"/>
                <a:cs typeface="Arial" panose="020B0604020202020204" pitchFamily="34" charset="0"/>
              </a:rPr>
              <a:t>given with love </a:t>
            </a:r>
            <a:r>
              <a:rPr lang="en-US" sz="1600" dirty="0">
                <a:latin typeface="Arial" panose="020B0604020202020204" pitchFamily="34" charset="0"/>
                <a:cs typeface="Arial" panose="020B0604020202020204" pitchFamily="34" charset="0"/>
              </a:rPr>
              <a:t>and understanding.</a:t>
            </a:r>
          </a:p>
          <a:p>
            <a:endParaRPr lang="en-US" sz="1050" dirty="0">
              <a:latin typeface="Arial" panose="020B0604020202020204" pitchFamily="34" charset="0"/>
              <a:cs typeface="Arial" panose="020B0604020202020204" pitchFamily="34" charset="0"/>
            </a:endParaRPr>
          </a:p>
          <a:p>
            <a:pPr marL="342900" indent="-342900">
              <a:buFont typeface="+mj-lt"/>
              <a:buAutoNum type="arabicPeriod"/>
            </a:pPr>
            <a:endParaRPr lang="en-US" sz="1050" dirty="0">
              <a:latin typeface="Arial" panose="020B0604020202020204" pitchFamily="34" charset="0"/>
              <a:cs typeface="Arial" panose="020B0604020202020204" pitchFamily="34" charset="0"/>
            </a:endParaRPr>
          </a:p>
          <a:p>
            <a:pPr marL="342900" indent="-342900">
              <a:buFont typeface="+mj-lt"/>
              <a:buAutoNum type="arabicPeriod"/>
            </a:pPr>
            <a:endParaRPr lang="en-US" sz="105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8950" y="6378570"/>
            <a:ext cx="3086100" cy="365125"/>
          </a:xfrm>
        </p:spPr>
        <p:txBody>
          <a:bodyPr>
            <a:normAutofit/>
          </a:bodyPr>
          <a:lstStyle/>
          <a:p>
            <a:pPr>
              <a:spcAft>
                <a:spcPts val="600"/>
              </a:spcAft>
            </a:pPr>
            <a:r>
              <a:rPr lang="en-US" dirty="0">
                <a:solidFill>
                  <a:schemeClr val="tx1"/>
                </a:solidFill>
              </a:rPr>
              <a:t>BOV Induction Workshop 2023</a:t>
            </a:r>
          </a:p>
        </p:txBody>
      </p:sp>
    </p:spTree>
    <p:extLst>
      <p:ext uri="{BB962C8B-B14F-4D97-AF65-F5344CB8AC3E}">
        <p14:creationId xmlns:p14="http://schemas.microsoft.com/office/powerpoint/2010/main" val="389289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BOV Induction Workshop 2023</a:t>
            </a:r>
          </a:p>
        </p:txBody>
      </p:sp>
      <p:pic>
        <p:nvPicPr>
          <p:cNvPr id="2" name="Picture 4" descr="https://www.turtlefiji.com/wp-content/uploads/2020/05/Map.jpg">
            <a:extLst>
              <a:ext uri="{FF2B5EF4-FFF2-40B4-BE49-F238E27FC236}">
                <a16:creationId xmlns:a16="http://schemas.microsoft.com/office/drawing/2014/main" id="{12E700C3-E21F-F08B-57C5-C78CD335256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 r="-1264" b="5468"/>
          <a:stretch/>
        </p:blipFill>
        <p:spPr bwMode="auto">
          <a:xfrm>
            <a:off x="-53957" y="1471936"/>
            <a:ext cx="5596653" cy="47478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F8BAD21A-572A-FB04-F6A0-95423326FA09}"/>
              </a:ext>
            </a:extLst>
          </p:cNvPr>
          <p:cNvGraphicFramePr>
            <a:graphicFrameLocks noGrp="1"/>
          </p:cNvGraphicFramePr>
          <p:nvPr>
            <p:extLst>
              <p:ext uri="{D42A27DB-BD31-4B8C-83A1-F6EECF244321}">
                <p14:modId xmlns:p14="http://schemas.microsoft.com/office/powerpoint/2010/main" val="3112422631"/>
              </p:ext>
            </p:extLst>
          </p:nvPr>
        </p:nvGraphicFramePr>
        <p:xfrm>
          <a:off x="5542696" y="1463456"/>
          <a:ext cx="3504425" cy="4747889"/>
        </p:xfrm>
        <a:graphic>
          <a:graphicData uri="http://schemas.openxmlformats.org/drawingml/2006/table">
            <a:tbl>
              <a:tblPr>
                <a:tableStyleId>{5C22544A-7EE6-4342-B048-85BDC9FD1C3A}</a:tableStyleId>
              </a:tblPr>
              <a:tblGrid>
                <a:gridCol w="1399048">
                  <a:extLst>
                    <a:ext uri="{9D8B030D-6E8A-4147-A177-3AD203B41FA5}">
                      <a16:colId xmlns:a16="http://schemas.microsoft.com/office/drawing/2014/main" val="614969286"/>
                    </a:ext>
                  </a:extLst>
                </a:gridCol>
                <a:gridCol w="679947">
                  <a:extLst>
                    <a:ext uri="{9D8B030D-6E8A-4147-A177-3AD203B41FA5}">
                      <a16:colId xmlns:a16="http://schemas.microsoft.com/office/drawing/2014/main" val="2495872116"/>
                    </a:ext>
                  </a:extLst>
                </a:gridCol>
                <a:gridCol w="679947">
                  <a:extLst>
                    <a:ext uri="{9D8B030D-6E8A-4147-A177-3AD203B41FA5}">
                      <a16:colId xmlns:a16="http://schemas.microsoft.com/office/drawing/2014/main" val="2382830322"/>
                    </a:ext>
                  </a:extLst>
                </a:gridCol>
                <a:gridCol w="745483">
                  <a:extLst>
                    <a:ext uri="{9D8B030D-6E8A-4147-A177-3AD203B41FA5}">
                      <a16:colId xmlns:a16="http://schemas.microsoft.com/office/drawing/2014/main" val="3825426745"/>
                    </a:ext>
                  </a:extLst>
                </a:gridCol>
              </a:tblGrid>
              <a:tr h="259371">
                <a:tc gridSpan="4">
                  <a:txBody>
                    <a:bodyPr/>
                    <a:lstStyle/>
                    <a:p>
                      <a:pPr algn="l" fontAlgn="b"/>
                      <a:r>
                        <a:rPr lang="en-US" sz="1400" b="1" u="none" strike="noStrike" dirty="0">
                          <a:effectLst/>
                          <a:latin typeface="Arial" panose="020B0604020202020204" pitchFamily="34" charset="0"/>
                          <a:cs typeface="Arial" panose="020B0604020202020204" pitchFamily="34" charset="0"/>
                        </a:rPr>
                        <a:t>POPULATION BY PROVINCES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hMerge="1">
                  <a:txBody>
                    <a:bodyPr/>
                    <a:lstStyle/>
                    <a:p>
                      <a:pPr algn="r" fontAlgn="b"/>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6053" marR="6053" marT="6053" marB="0" anchor="b"/>
                </a:tc>
                <a:tc hMerge="1">
                  <a:txBody>
                    <a:bodyPr/>
                    <a:lstStyle/>
                    <a:p>
                      <a:pPr algn="r" fontAlgn="b"/>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6053" marR="6053" marT="6053" marB="0" anchor="b"/>
                </a:tc>
                <a:tc hMerge="1">
                  <a:txBody>
                    <a:bodyPr/>
                    <a:lstStyle/>
                    <a:p>
                      <a:pPr algn="r" fontAlgn="b"/>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tc>
                <a:extLst>
                  <a:ext uri="{0D108BD9-81ED-4DB2-BD59-A6C34878D82A}">
                    <a16:rowId xmlns:a16="http://schemas.microsoft.com/office/drawing/2014/main" val="2314122570"/>
                  </a:ext>
                </a:extLst>
              </a:tr>
              <a:tr h="253887">
                <a:tc>
                  <a:txBody>
                    <a:bodyPr/>
                    <a:lstStyle/>
                    <a:p>
                      <a:pPr algn="ctr" fontAlgn="b"/>
                      <a:r>
                        <a:rPr lang="en-US" sz="1400" b="1" u="none" strike="noStrike" dirty="0">
                          <a:effectLst/>
                          <a:latin typeface="Arial" panose="020B0604020202020204" pitchFamily="34" charset="0"/>
                          <a:cs typeface="Arial" panose="020B0604020202020204" pitchFamily="34" charset="0"/>
                        </a:rPr>
                        <a:t>PROVINCES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US" sz="1400" b="1" u="none" strike="noStrike" dirty="0">
                          <a:effectLst/>
                          <a:latin typeface="Arial" panose="020B0604020202020204" pitchFamily="34" charset="0"/>
                          <a:cs typeface="Arial" panose="020B0604020202020204" pitchFamily="34" charset="0"/>
                        </a:rPr>
                        <a:t>URBAN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US" sz="1400" b="1" u="none" strike="noStrike" dirty="0">
                          <a:effectLst/>
                          <a:latin typeface="Arial" panose="020B0604020202020204" pitchFamily="34" charset="0"/>
                          <a:cs typeface="Arial" panose="020B0604020202020204" pitchFamily="34" charset="0"/>
                        </a:rPr>
                        <a:t>RURAL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US" sz="1400" b="1" u="none" strike="noStrike" dirty="0">
                          <a:effectLst/>
                          <a:latin typeface="Arial" panose="020B0604020202020204" pitchFamily="34" charset="0"/>
                          <a:cs typeface="Arial" panose="020B0604020202020204" pitchFamily="34" charset="0"/>
                        </a:rPr>
                        <a:t>TOTAL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2989984008"/>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BA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165</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411</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82</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297</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247</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708</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850830300"/>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BUA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625</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14</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841</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15</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466</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2401431425"/>
                  </a:ext>
                </a:extLst>
              </a:tr>
              <a:tr h="247440">
                <a:tc>
                  <a:txBody>
                    <a:bodyPr/>
                    <a:lstStyle/>
                    <a:p>
                      <a:pPr algn="l" fontAlgn="b"/>
                      <a:r>
                        <a:rPr lang="en-US" sz="1400" u="none" strike="noStrike">
                          <a:effectLst/>
                          <a:latin typeface="Arial" panose="020B0604020202020204" pitchFamily="34" charset="0"/>
                          <a:cs typeface="Arial" panose="020B0604020202020204" pitchFamily="34" charset="0"/>
                        </a:rPr>
                        <a:t>CAKAUDROVE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10</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999</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39</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470</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50</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469</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530090837"/>
                  </a:ext>
                </a:extLst>
              </a:tr>
              <a:tr h="253887">
                <a:tc>
                  <a:txBody>
                    <a:bodyPr/>
                    <a:lstStyle/>
                    <a:p>
                      <a:pPr algn="l" fontAlgn="b"/>
                      <a:r>
                        <a:rPr lang="en-US" sz="1400" u="none" strike="noStrike" dirty="0">
                          <a:effectLst/>
                          <a:latin typeface="Arial" panose="020B0604020202020204" pitchFamily="34" charset="0"/>
                          <a:cs typeface="Arial" panose="020B0604020202020204" pitchFamily="34" charset="0"/>
                        </a:rPr>
                        <a:t>KADAVU</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l" fontAlgn="b"/>
                      <a:r>
                        <a:rPr lang="en-FJ" sz="1400" u="none" strike="noStrike" dirty="0">
                          <a:effectLst/>
                          <a:latin typeface="Arial" panose="020B0604020202020204" pitchFamily="34" charset="0"/>
                          <a:cs typeface="Arial" panose="020B0604020202020204" pitchFamily="34" charset="0"/>
                        </a:rPr>
                        <a:t> </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10</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897</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10</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897</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661633603"/>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LAU</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l" fontAlgn="b"/>
                      <a:r>
                        <a:rPr lang="en-FJ" sz="1400" u="none" strike="noStrike" dirty="0">
                          <a:effectLst/>
                          <a:latin typeface="Arial" panose="020B0604020202020204" pitchFamily="34" charset="0"/>
                          <a:cs typeface="Arial" panose="020B0604020202020204" pitchFamily="34" charset="0"/>
                        </a:rPr>
                        <a:t> </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9</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602</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9</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602</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1007772243"/>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LOMAIVITI</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4</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250</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11</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407</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15</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657</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2549517018"/>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MACUATA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27</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182</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38</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801</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65</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983</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860265458"/>
                  </a:ext>
                </a:extLst>
              </a:tr>
              <a:tr h="372634">
                <a:tc>
                  <a:txBody>
                    <a:bodyPr/>
                    <a:lstStyle/>
                    <a:p>
                      <a:pPr algn="l" fontAlgn="b"/>
                      <a:r>
                        <a:rPr lang="en-US" sz="1400" u="none" strike="noStrike">
                          <a:effectLst/>
                          <a:latin typeface="Arial" panose="020B0604020202020204" pitchFamily="34" charset="0"/>
                          <a:cs typeface="Arial" panose="020B0604020202020204" pitchFamily="34" charset="0"/>
                        </a:rPr>
                        <a:t>NADROGA / NAVOSA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10</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293</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48</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638</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58</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931</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3359803125"/>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NAITASIRI</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148</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697</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28</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981</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177</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678</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13099578"/>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NAMOSI</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l" fontAlgn="b"/>
                      <a:r>
                        <a:rPr lang="en-FJ" sz="1400" u="none" strike="noStrike">
                          <a:effectLst/>
                          <a:latin typeface="Arial" panose="020B0604020202020204" pitchFamily="34" charset="0"/>
                          <a:cs typeface="Arial" panose="020B0604020202020204" pitchFamily="34" charset="0"/>
                        </a:rPr>
                        <a:t> </a:t>
                      </a:r>
                      <a:endParaRPr lang="en-FJ"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7</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871</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7</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871</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3989612064"/>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RA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5</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987</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24</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445</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30</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432</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447837096"/>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REWA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93</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483</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14</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533</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108</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016</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3169274777"/>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SERUA</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7</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005</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13</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026</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20</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031</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3304860765"/>
                  </a:ext>
                </a:extLst>
              </a:tr>
              <a:tr h="253887">
                <a:tc>
                  <a:txBody>
                    <a:bodyPr/>
                    <a:lstStyle/>
                    <a:p>
                      <a:pPr algn="l" fontAlgn="b"/>
                      <a:r>
                        <a:rPr lang="en-US" sz="1400" u="none" strike="noStrike">
                          <a:effectLst/>
                          <a:latin typeface="Arial" panose="020B0604020202020204" pitchFamily="34" charset="0"/>
                          <a:cs typeface="Arial" panose="020B0604020202020204" pitchFamily="34" charset="0"/>
                        </a:rPr>
                        <a:t>TAILEVU</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20</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320</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a:effectLst/>
                          <a:latin typeface="Arial" panose="020B0604020202020204" pitchFamily="34" charset="0"/>
                          <a:cs typeface="Arial" panose="020B0604020202020204" pitchFamily="34" charset="0"/>
                        </a:rPr>
                        <a:t>44232</a:t>
                      </a:r>
                      <a:endParaRPr lang="en-FJ"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64</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552</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1631784046"/>
                  </a:ext>
                </a:extLst>
              </a:tr>
              <a:tr h="253887">
                <a:tc>
                  <a:txBody>
                    <a:bodyPr/>
                    <a:lstStyle/>
                    <a:p>
                      <a:pPr algn="l" fontAlgn="b"/>
                      <a:r>
                        <a:rPr lang="en-US" sz="1400" u="none" strike="noStrike" dirty="0">
                          <a:effectLst/>
                          <a:latin typeface="Arial" panose="020B0604020202020204" pitchFamily="34" charset="0"/>
                          <a:cs typeface="Arial" panose="020B0604020202020204" pitchFamily="34" charset="0"/>
                        </a:rPr>
                        <a:t>ROTUMA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l" fontAlgn="b"/>
                      <a:r>
                        <a:rPr lang="en-FJ" sz="1400" u="none" strike="noStrike">
                          <a:effectLst/>
                          <a:latin typeface="Arial" panose="020B0604020202020204" pitchFamily="34" charset="0"/>
                          <a:cs typeface="Arial" panose="020B0604020202020204" pitchFamily="34" charset="0"/>
                        </a:rPr>
                        <a:t> </a:t>
                      </a:r>
                      <a:endParaRPr lang="en-FJ" sz="1400" b="0" i="0" u="none" strike="noStrike">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594</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1</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594</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2186197676"/>
                  </a:ext>
                </a:extLst>
              </a:tr>
              <a:tr h="253887">
                <a:tc>
                  <a:txBody>
                    <a:bodyPr/>
                    <a:lstStyle/>
                    <a:p>
                      <a:pPr algn="l" fontAlgn="b"/>
                      <a:r>
                        <a:rPr lang="en-US" sz="1400" u="none" strike="noStrike" dirty="0">
                          <a:effectLst/>
                          <a:latin typeface="Arial" panose="020B0604020202020204" pitchFamily="34" charset="0"/>
                          <a:cs typeface="Arial" panose="020B0604020202020204" pitchFamily="34" charset="0"/>
                        </a:rPr>
                        <a:t>TOTAL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494</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252</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390635</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tc>
                  <a:txBody>
                    <a:bodyPr/>
                    <a:lstStyle/>
                    <a:p>
                      <a:pPr algn="r" fontAlgn="b"/>
                      <a:r>
                        <a:rPr lang="en-FJ" sz="1400" u="none" strike="noStrike" dirty="0">
                          <a:effectLst/>
                          <a:latin typeface="Arial" panose="020B0604020202020204" pitchFamily="34" charset="0"/>
                          <a:cs typeface="Arial" panose="020B0604020202020204" pitchFamily="34" charset="0"/>
                        </a:rPr>
                        <a:t>884</a:t>
                      </a:r>
                      <a:r>
                        <a:rPr lang="en-US" sz="1400" u="none" strike="noStrike" dirty="0">
                          <a:effectLst/>
                          <a:latin typeface="Arial" panose="020B0604020202020204" pitchFamily="34" charset="0"/>
                          <a:cs typeface="Arial" panose="020B0604020202020204" pitchFamily="34" charset="0"/>
                        </a:rPr>
                        <a:t>,</a:t>
                      </a:r>
                      <a:r>
                        <a:rPr lang="en-FJ" sz="1400" u="none" strike="noStrike" dirty="0">
                          <a:effectLst/>
                          <a:latin typeface="Arial" panose="020B0604020202020204" pitchFamily="34" charset="0"/>
                          <a:cs typeface="Arial" panose="020B0604020202020204" pitchFamily="34" charset="0"/>
                        </a:rPr>
                        <a:t>887</a:t>
                      </a:r>
                      <a:endParaRPr lang="en-FJ" sz="1400" b="0" i="0" u="none" strike="noStrike" dirty="0">
                        <a:solidFill>
                          <a:srgbClr val="000000"/>
                        </a:solidFill>
                        <a:effectLst/>
                        <a:latin typeface="Arial" panose="020B0604020202020204" pitchFamily="34" charset="0"/>
                        <a:cs typeface="Arial" panose="020B0604020202020204" pitchFamily="34" charset="0"/>
                      </a:endParaRPr>
                    </a:p>
                  </a:txBody>
                  <a:tcPr marL="6053" marR="6053" marT="60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76078"/>
                      </a:srgbClr>
                    </a:solidFill>
                  </a:tcPr>
                </a:tc>
                <a:extLst>
                  <a:ext uri="{0D108BD9-81ED-4DB2-BD59-A6C34878D82A}">
                    <a16:rowId xmlns:a16="http://schemas.microsoft.com/office/drawing/2014/main" val="758261121"/>
                  </a:ext>
                </a:extLst>
              </a:tr>
            </a:tbl>
          </a:graphicData>
        </a:graphic>
      </p:graphicFrame>
      <p:sp>
        <p:nvSpPr>
          <p:cNvPr id="4" name="Title 1">
            <a:extLst>
              <a:ext uri="{FF2B5EF4-FFF2-40B4-BE49-F238E27FC236}">
                <a16:creationId xmlns:a16="http://schemas.microsoft.com/office/drawing/2014/main" id="{D0ACA8F8-43E1-B828-C21E-070863560D2C}"/>
              </a:ext>
            </a:extLst>
          </p:cNvPr>
          <p:cNvSpPr>
            <a:spLocks noGrp="1"/>
          </p:cNvSpPr>
          <p:nvPr>
            <p:ph type="title"/>
          </p:nvPr>
        </p:nvSpPr>
        <p:spPr>
          <a:xfrm>
            <a:off x="0" y="136525"/>
            <a:ext cx="9207868" cy="1190406"/>
          </a:xfrm>
          <a:solidFill>
            <a:srgbClr val="FFFFFF">
              <a:alpha val="41961"/>
            </a:srgbClr>
          </a:solidFill>
        </p:spPr>
        <p:txBody>
          <a:bodyPr>
            <a:normAutofit/>
          </a:bodyPr>
          <a:lstStyle/>
          <a:p>
            <a:r>
              <a:rPr lang="en-US" sz="3500" dirty="0">
                <a:latin typeface="Arial" panose="020B0604020202020204" pitchFamily="34" charset="0"/>
                <a:cs typeface="Arial" panose="020B0604020202020204" pitchFamily="34" charset="0"/>
              </a:rPr>
              <a:t>Background</a:t>
            </a:r>
            <a:br>
              <a:rPr lang="en-US" sz="3500"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Continued…</a:t>
            </a:r>
            <a:endParaRPr lang="en-US" sz="35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69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Fiji healthcare system">
            <a:extLst>
              <a:ext uri="{FF2B5EF4-FFF2-40B4-BE49-F238E27FC236}">
                <a16:creationId xmlns:a16="http://schemas.microsoft.com/office/drawing/2014/main" id="{6499DC8C-D738-882A-71FC-DFD8290E29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85" t="-1" r="35179" b="-1"/>
          <a:stretch/>
        </p:blipFill>
        <p:spPr bwMode="auto">
          <a:xfrm>
            <a:off x="0" y="2638"/>
            <a:ext cx="5067994" cy="685799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0" y="347031"/>
            <a:ext cx="9141713" cy="1218875"/>
          </a:xfrm>
          <a:solidFill>
            <a:srgbClr val="FFFFFF">
              <a:alpha val="60000"/>
            </a:srgbClr>
          </a:solidFill>
        </p:spPr>
        <p:txBody>
          <a:bodyPr>
            <a:normAutofit/>
          </a:bodyPr>
          <a:lstStyle/>
          <a:p>
            <a:r>
              <a:rPr lang="en-US" sz="3500" dirty="0">
                <a:latin typeface="Arial" panose="020B0604020202020204" pitchFamily="34" charset="0"/>
                <a:cs typeface="Arial" panose="020B0604020202020204" pitchFamily="34" charset="0"/>
              </a:rPr>
              <a:t>Objectives and Outcomes</a:t>
            </a:r>
            <a:endParaRPr lang="en-US" sz="3500" i="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8FCBD713-3296-E9FC-DD93-8BA5D817A22C}"/>
              </a:ext>
            </a:extLst>
          </p:cNvPr>
          <p:cNvSpPr>
            <a:spLocks noGrp="1"/>
          </p:cNvSpPr>
          <p:nvPr>
            <p:ph idx="1"/>
          </p:nvPr>
        </p:nvSpPr>
        <p:spPr>
          <a:xfrm>
            <a:off x="3174124" y="1828800"/>
            <a:ext cx="5967588" cy="4527550"/>
          </a:xfrm>
          <a:solidFill>
            <a:srgbClr val="FFFFFF">
              <a:alpha val="69804"/>
            </a:srgbClr>
          </a:solidFill>
        </p:spPr>
        <p:txBody>
          <a:bodyPr>
            <a:normAutofit lnSpcReduction="10000"/>
          </a:bodyPr>
          <a:lstStyle/>
          <a:p>
            <a:pPr marL="0" indent="0">
              <a:buNone/>
            </a:pPr>
            <a:r>
              <a:rPr lang="en-US" sz="1600" dirty="0">
                <a:latin typeface="Arial" panose="020B0604020202020204" pitchFamily="34" charset="0"/>
                <a:cs typeface="Arial" panose="020B0604020202020204" pitchFamily="34" charset="0"/>
              </a:rPr>
              <a:t>The Fijian Constitution enshrines health as a fundamental right for all citizens of Fiji. The Ministry of Health and Medical Services is responsible for ensuring </a:t>
            </a:r>
            <a:r>
              <a:rPr lang="en-US" sz="1600" b="1" dirty="0">
                <a:latin typeface="Arial" panose="020B0604020202020204" pitchFamily="34" charset="0"/>
                <a:cs typeface="Arial" panose="020B0604020202020204" pitchFamily="34" charset="0"/>
              </a:rPr>
              <a:t>that all Fijians have access to reliable, high-quality health and medical services</a:t>
            </a:r>
            <a:r>
              <a:rPr lang="en-US" sz="1600" dirty="0">
                <a:latin typeface="Arial" panose="020B0604020202020204" pitchFamily="34" charset="0"/>
                <a:cs typeface="Arial" panose="020B0604020202020204" pitchFamily="34" charset="0"/>
              </a:rPr>
              <a:t>, regardless of where they reside in Fiji, and have the knowledge to be proactive about their own health and wellbeing. </a:t>
            </a:r>
          </a:p>
          <a:p>
            <a:pPr marL="0" indent="0">
              <a:buNone/>
            </a:pPr>
            <a:r>
              <a:rPr lang="en-US" sz="1600" dirty="0">
                <a:latin typeface="Arial" panose="020B0604020202020204" pitchFamily="34" charset="0"/>
                <a:cs typeface="Arial" panose="020B0604020202020204" pitchFamily="34" charset="0"/>
              </a:rPr>
              <a:t>The objective of this workshop is to </a:t>
            </a:r>
            <a:r>
              <a:rPr lang="en-US" sz="1600" b="1" dirty="0">
                <a:latin typeface="Arial" panose="020B0604020202020204" pitchFamily="34" charset="0"/>
                <a:cs typeface="Arial" panose="020B0604020202020204" pitchFamily="34" charset="0"/>
              </a:rPr>
              <a:t>share with you our experiences and challenges in the managing and running a BOV </a:t>
            </a:r>
            <a:r>
              <a:rPr lang="en-US" sz="1600" dirty="0">
                <a:latin typeface="Arial" panose="020B0604020202020204" pitchFamily="34" charset="0"/>
                <a:cs typeface="Arial" panose="020B0604020202020204" pitchFamily="34" charset="0"/>
              </a:rPr>
              <a:t>so you are aware of </a:t>
            </a:r>
            <a:r>
              <a:rPr lang="en-US" sz="1600" b="1" dirty="0">
                <a:latin typeface="Arial" panose="020B0604020202020204" pitchFamily="34" charset="0"/>
                <a:cs typeface="Arial" panose="020B0604020202020204" pitchFamily="34" charset="0"/>
              </a:rPr>
              <a:t>what needs to be done, can be done and not to be done</a:t>
            </a:r>
            <a:r>
              <a:rPr lang="en-US" sz="1600" dirty="0">
                <a:latin typeface="Arial" panose="020B0604020202020204" pitchFamily="34" charset="0"/>
                <a:cs typeface="Arial" panose="020B0604020202020204" pitchFamily="34" charset="0"/>
              </a:rPr>
              <a:t> to support the Ministry of Health and Medical Services.</a:t>
            </a:r>
          </a:p>
          <a:p>
            <a:pPr marL="0" indent="0">
              <a:buNone/>
            </a:pPr>
            <a:r>
              <a:rPr lang="en-US" sz="1600" dirty="0">
                <a:latin typeface="Arial" panose="020B0604020202020204" pitchFamily="34" charset="0"/>
                <a:cs typeface="Arial" panose="020B0604020202020204" pitchFamily="34" charset="0"/>
              </a:rPr>
              <a:t>It is not an easy task as there is so much to do in all our hospitals to provide the care and to support the needs of our people. As well as, to support the doctors, nurses and all our health providers in their work on a daily basis.</a:t>
            </a:r>
          </a:p>
          <a:p>
            <a:pPr marL="0" indent="0">
              <a:buNone/>
            </a:pPr>
            <a:r>
              <a:rPr lang="en-US" sz="1600" dirty="0">
                <a:latin typeface="Arial" panose="020B0604020202020204" pitchFamily="34" charset="0"/>
                <a:cs typeface="Arial" panose="020B0604020202020204" pitchFamily="34" charset="0"/>
              </a:rPr>
              <a:t>It is a </a:t>
            </a:r>
            <a:r>
              <a:rPr lang="en-US" sz="1600" dirty="0" err="1">
                <a:latin typeface="Arial" panose="020B0604020202020204" pitchFamily="34" charset="0"/>
                <a:cs typeface="Arial" panose="020B0604020202020204" pitchFamily="34" charset="0"/>
              </a:rPr>
              <a:t>labour</a:t>
            </a:r>
            <a:r>
              <a:rPr lang="en-US" sz="1600" dirty="0">
                <a:latin typeface="Arial" panose="020B0604020202020204" pitchFamily="34" charset="0"/>
                <a:cs typeface="Arial" panose="020B0604020202020204" pitchFamily="34" charset="0"/>
              </a:rPr>
              <a:t> of love and hopefully </a:t>
            </a:r>
            <a:r>
              <a:rPr lang="en-US" sz="1600" b="1" dirty="0">
                <a:latin typeface="Arial" panose="020B0604020202020204" pitchFamily="34" charset="0"/>
                <a:cs typeface="Arial" panose="020B0604020202020204" pitchFamily="34" charset="0"/>
              </a:rPr>
              <a:t>what we share with you will help you improve the services in the hospital you serve</a:t>
            </a:r>
            <a:r>
              <a:rPr lang="en-US" sz="1600" dirty="0">
                <a:latin typeface="Arial" panose="020B0604020202020204" pitchFamily="34" charset="0"/>
                <a:cs typeface="Arial" panose="020B0604020202020204" pitchFamily="34" charset="0"/>
              </a:rPr>
              <a:t>. This outcome will be good for the sum total of health services in Fiji. Change is coming. </a:t>
            </a:r>
          </a:p>
          <a:p>
            <a:endParaRPr lang="en-US" sz="1800" dirty="0">
              <a:latin typeface="Arial" panose="020B0604020202020204" pitchFamily="34" charset="0"/>
              <a:cs typeface="Arial" panose="020B0604020202020204" pitchFamily="34" charset="0"/>
            </a:endParaRP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a:p>
            <a:pPr marL="342900" indent="-342900">
              <a:buFont typeface="+mj-lt"/>
              <a:buAutoNum type="arabicPeriod"/>
            </a:pPr>
            <a:endParaRPr lang="en-US" sz="18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7806" y="6424612"/>
            <a:ext cx="3086100" cy="365125"/>
          </a:xfrm>
        </p:spPr>
        <p:txBody>
          <a:bodyPr>
            <a:normAutofit/>
          </a:bodyPr>
          <a:lstStyle/>
          <a:p>
            <a:pPr>
              <a:spcAft>
                <a:spcPts val="600"/>
              </a:spcAft>
            </a:pPr>
            <a:r>
              <a:rPr lang="en-US" dirty="0">
                <a:solidFill>
                  <a:schemeClr val="tx1"/>
                </a:solidFill>
              </a:rPr>
              <a:t>BOV Induction Workshop 2023</a:t>
            </a:r>
          </a:p>
        </p:txBody>
      </p:sp>
    </p:spTree>
    <p:extLst>
      <p:ext uri="{BB962C8B-B14F-4D97-AF65-F5344CB8AC3E}">
        <p14:creationId xmlns:p14="http://schemas.microsoft.com/office/powerpoint/2010/main" val="199796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hoto">
            <a:extLst>
              <a:ext uri="{FF2B5EF4-FFF2-40B4-BE49-F238E27FC236}">
                <a16:creationId xmlns:a16="http://schemas.microsoft.com/office/drawing/2014/main" id="{D39FB99D-C208-3B45-8D72-A406D211F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41" r="22604" b="1"/>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4" y="365125"/>
            <a:ext cx="9141713" cy="990709"/>
          </a:xfrm>
          <a:solidFill>
            <a:srgbClr val="FFFFFF">
              <a:alpha val="50196"/>
            </a:srgbClr>
          </a:solidFill>
        </p:spPr>
        <p:txBody>
          <a:bodyPr>
            <a:normAutofit/>
          </a:bodyPr>
          <a:lstStyle/>
          <a:p>
            <a:r>
              <a:rPr lang="en-US" sz="3500" dirty="0">
                <a:latin typeface="Arial" panose="020B0604020202020204" pitchFamily="34" charset="0"/>
                <a:cs typeface="Arial" panose="020B0604020202020204" pitchFamily="34" charset="0"/>
              </a:rPr>
              <a:t>What is a Board of Visitors?</a:t>
            </a:r>
            <a:endParaRPr lang="en-US" sz="3500" i="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8FCBD713-3296-E9FC-DD93-8BA5D817A22C}"/>
              </a:ext>
            </a:extLst>
          </p:cNvPr>
          <p:cNvSpPr>
            <a:spLocks noGrp="1"/>
          </p:cNvSpPr>
          <p:nvPr>
            <p:ph idx="1"/>
          </p:nvPr>
        </p:nvSpPr>
        <p:spPr>
          <a:xfrm>
            <a:off x="2816772" y="1720949"/>
            <a:ext cx="6327228" cy="4456014"/>
          </a:xfrm>
          <a:solidFill>
            <a:srgbClr val="FFFFFF">
              <a:alpha val="50196"/>
            </a:srgbClr>
          </a:solidFill>
        </p:spPr>
        <p:txBody>
          <a:bodyPr>
            <a:normAutofit/>
          </a:bodyPr>
          <a:lstStyle/>
          <a:p>
            <a:pPr marL="0" indent="0">
              <a:buNone/>
            </a:pPr>
            <a:r>
              <a:rPr lang="en-AU" sz="1600" dirty="0">
                <a:latin typeface="Arial" panose="020B0604020202020204" pitchFamily="34" charset="0"/>
                <a:cs typeface="Arial" panose="020B0604020202020204" pitchFamily="34" charset="0"/>
              </a:rPr>
              <a:t>BOVs are important to any hospital or health centre as they assist in various ways. </a:t>
            </a:r>
          </a:p>
          <a:p>
            <a:pPr marL="0" indent="0">
              <a:buNone/>
            </a:pPr>
            <a:r>
              <a:rPr lang="en-AU" sz="1600" dirty="0">
                <a:latin typeface="Arial" panose="020B0604020202020204" pitchFamily="34" charset="0"/>
                <a:cs typeface="Arial" panose="020B0604020202020204" pitchFamily="34" charset="0"/>
              </a:rPr>
              <a:t>Based on our experience, these include:</a:t>
            </a:r>
          </a:p>
          <a:p>
            <a:r>
              <a:rPr lang="en-AU" sz="1600" dirty="0">
                <a:latin typeface="Arial" panose="020B0604020202020204" pitchFamily="34" charset="0"/>
                <a:cs typeface="Arial" panose="020B0604020202020204" pitchFamily="34" charset="0"/>
              </a:rPr>
              <a:t>Understanding the needs of the hospital and health centre </a:t>
            </a:r>
          </a:p>
          <a:p>
            <a:r>
              <a:rPr lang="en-AU" sz="1600" dirty="0">
                <a:latin typeface="Arial" panose="020B0604020202020204" pitchFamily="34" charset="0"/>
                <a:cs typeface="Arial" panose="020B0604020202020204" pitchFamily="34" charset="0"/>
              </a:rPr>
              <a:t>Improving patient care</a:t>
            </a:r>
          </a:p>
          <a:p>
            <a:r>
              <a:rPr lang="en-AU" sz="1600" dirty="0">
                <a:latin typeface="Arial" panose="020B0604020202020204" pitchFamily="34" charset="0"/>
                <a:cs typeface="Arial" panose="020B0604020202020204" pitchFamily="34" charset="0"/>
              </a:rPr>
              <a:t>Working with the MHMS and medical staff to focus on multiple areas of improvement - infrastructure, clinical services, supplies, medicines, etc.</a:t>
            </a:r>
          </a:p>
          <a:p>
            <a:r>
              <a:rPr lang="en-AU" sz="1600" dirty="0">
                <a:latin typeface="Arial" panose="020B0604020202020204" pitchFamily="34" charset="0"/>
                <a:cs typeface="Arial" panose="020B0604020202020204" pitchFamily="34" charset="0"/>
              </a:rPr>
              <a:t>Financial assistance</a:t>
            </a:r>
          </a:p>
          <a:p>
            <a:r>
              <a:rPr lang="en-AU" sz="1600" dirty="0">
                <a:latin typeface="Arial" panose="020B0604020202020204" pitchFamily="34" charset="0"/>
                <a:cs typeface="Arial" panose="020B0604020202020204" pitchFamily="34" charset="0"/>
              </a:rPr>
              <a:t>Technical advice and assistance</a:t>
            </a:r>
          </a:p>
          <a:p>
            <a:r>
              <a:rPr lang="en-AU" sz="1600" dirty="0">
                <a:latin typeface="Arial" panose="020B0604020202020204" pitchFamily="34" charset="0"/>
                <a:cs typeface="Arial" panose="020B0604020202020204" pitchFamily="34" charset="0"/>
              </a:rPr>
              <a:t>Community and business partnerships</a:t>
            </a:r>
          </a:p>
          <a:p>
            <a:r>
              <a:rPr lang="en-AU" sz="1600" dirty="0">
                <a:latin typeface="Arial" panose="020B0604020202020204" pitchFamily="34" charset="0"/>
                <a:cs typeface="Arial" panose="020B0604020202020204" pitchFamily="34" charset="0"/>
              </a:rPr>
              <a:t>Health education and research</a:t>
            </a:r>
          </a:p>
          <a:p>
            <a:r>
              <a:rPr lang="en-AU" sz="1600" dirty="0">
                <a:latin typeface="Arial" panose="020B0604020202020204" pitchFamily="34" charset="0"/>
                <a:cs typeface="Arial" panose="020B0604020202020204" pitchFamily="34" charset="0"/>
              </a:rPr>
              <a:t>Policies and administrative help</a:t>
            </a:r>
          </a:p>
          <a:p>
            <a:pPr marL="0" indent="0">
              <a:buNone/>
            </a:pPr>
            <a:r>
              <a:rPr lang="en-AU" sz="1600" b="1" dirty="0">
                <a:latin typeface="Arial" panose="020B0604020202020204" pitchFamily="34" charset="0"/>
                <a:cs typeface="Arial" panose="020B0604020202020204" pitchFamily="34" charset="0"/>
              </a:rPr>
              <a:t>Always be there to help. It is a 24/7 job at many times.</a:t>
            </a:r>
          </a:p>
          <a:p>
            <a:endParaRPr lang="en-US" sz="1600" dirty="0">
              <a:latin typeface="Arial" panose="020B0604020202020204" pitchFamily="34" charset="0"/>
              <a:cs typeface="Arial" panose="020B0604020202020204" pitchFamily="34" charset="0"/>
            </a:endParaRPr>
          </a:p>
          <a:p>
            <a:pPr marL="342900" indent="-342900">
              <a:buFont typeface="+mj-lt"/>
              <a:buAutoNum type="arabicPeriod"/>
            </a:pPr>
            <a:endParaRPr lang="en-US" sz="1600" dirty="0">
              <a:latin typeface="Arial" panose="020B0604020202020204" pitchFamily="34" charset="0"/>
              <a:cs typeface="Arial" panose="020B0604020202020204" pitchFamily="34" charset="0"/>
            </a:endParaRPr>
          </a:p>
          <a:p>
            <a:pPr marL="342900" indent="-342900">
              <a:buFont typeface="+mj-lt"/>
              <a:buAutoNum type="arabicPeriod"/>
            </a:pPr>
            <a:endParaRPr lang="en-US" sz="16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dirty="0">
                <a:solidFill>
                  <a:schemeClr val="tx1"/>
                </a:solidFill>
              </a:rPr>
              <a:t>BOV Induction Workshop 2023</a:t>
            </a:r>
          </a:p>
        </p:txBody>
      </p:sp>
    </p:spTree>
    <p:extLst>
      <p:ext uri="{BB962C8B-B14F-4D97-AF65-F5344CB8AC3E}">
        <p14:creationId xmlns:p14="http://schemas.microsoft.com/office/powerpoint/2010/main" val="602274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662479"/>
            <a:ext cx="9141713" cy="990709"/>
          </a:xfrm>
          <a:solidFill>
            <a:srgbClr val="FFFFFF">
              <a:alpha val="50196"/>
            </a:srgbClr>
          </a:solidFill>
        </p:spPr>
        <p:txBody>
          <a:bodyPr>
            <a:normAutofit fontScale="90000"/>
          </a:bodyPr>
          <a:lstStyle/>
          <a:p>
            <a:r>
              <a:rPr lang="en-US" sz="3500" dirty="0">
                <a:latin typeface="Arial" panose="020B0604020202020204" pitchFamily="34" charset="0"/>
                <a:cs typeface="Arial" panose="020B0604020202020204" pitchFamily="34" charset="0"/>
              </a:rPr>
              <a:t>Legal Framework</a:t>
            </a:r>
            <a:br>
              <a:rPr lang="en-US" sz="3500" dirty="0">
                <a:latin typeface="Arial" panose="020B0604020202020204" pitchFamily="34" charset="0"/>
                <a:cs typeface="Arial" panose="020B0604020202020204" pitchFamily="34" charset="0"/>
              </a:rPr>
            </a:br>
            <a:r>
              <a:rPr lang="en-AU" sz="1600" i="1" dirty="0">
                <a:latin typeface="Arial" panose="020B0604020202020204" pitchFamily="34" charset="0"/>
                <a:cs typeface="Arial" panose="020B0604020202020204" pitchFamily="34" charset="0"/>
              </a:rPr>
              <a:t>This presentation is similar to any other legal education materials designed to provide general information on pertinent legal topics. The statements made as part of the presentation are provided for educational purposes only.</a:t>
            </a:r>
            <a:endParaRPr lang="en-US" sz="3500" i="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8FCBD713-3296-E9FC-DD93-8BA5D817A22C}"/>
              </a:ext>
            </a:extLst>
          </p:cNvPr>
          <p:cNvSpPr>
            <a:spLocks noGrp="1"/>
          </p:cNvSpPr>
          <p:nvPr>
            <p:ph idx="1"/>
          </p:nvPr>
        </p:nvSpPr>
        <p:spPr>
          <a:xfrm>
            <a:off x="167634" y="1789713"/>
            <a:ext cx="4569713" cy="4529741"/>
          </a:xfrm>
          <a:solidFill>
            <a:srgbClr val="FFFFFF">
              <a:alpha val="50196"/>
            </a:srgbClr>
          </a:solidFill>
        </p:spPr>
        <p:txBody>
          <a:bodyPr>
            <a:normAutofit/>
          </a:bodyPr>
          <a:lstStyle/>
          <a:p>
            <a:pPr marL="0" indent="0">
              <a:buNone/>
            </a:pPr>
            <a:r>
              <a:rPr lang="en-AU" sz="1600" dirty="0">
                <a:latin typeface="Arial" panose="020B0604020202020204" pitchFamily="34" charset="0"/>
                <a:cs typeface="Arial" panose="020B0604020202020204" pitchFamily="34" charset="0"/>
              </a:rPr>
              <a:t>There are 42 legislations for which the health portfolio is responsible, including the Constitution of the Republic of Fiji 2013.</a:t>
            </a:r>
          </a:p>
          <a:p>
            <a:pPr marL="0" indent="0">
              <a:buNone/>
            </a:pPr>
            <a:r>
              <a:rPr lang="en-AU" sz="1600" dirty="0">
                <a:latin typeface="Arial" panose="020B0604020202020204" pitchFamily="34" charset="0"/>
                <a:cs typeface="Arial" panose="020B0604020202020204" pitchFamily="34" charset="0"/>
              </a:rPr>
              <a:t>Some main legislations that Board Members should know are: </a:t>
            </a:r>
          </a:p>
          <a:p>
            <a:r>
              <a:rPr lang="en-AU" sz="1600" dirty="0">
                <a:latin typeface="Arial" panose="020B0604020202020204" pitchFamily="34" charset="0"/>
                <a:cs typeface="Arial" panose="020B0604020202020204" pitchFamily="34" charset="0"/>
              </a:rPr>
              <a:t>Public Hospitals and Dispensaries Act (Cap110)</a:t>
            </a:r>
          </a:p>
          <a:p>
            <a:r>
              <a:rPr lang="en-AU" sz="1600" dirty="0">
                <a:latin typeface="Arial" panose="020B0604020202020204" pitchFamily="34" charset="0"/>
                <a:cs typeface="Arial" panose="020B0604020202020204" pitchFamily="34" charset="0"/>
              </a:rPr>
              <a:t>Public Hospitals and Dispensaries (Amendment) Regulations 2012</a:t>
            </a:r>
          </a:p>
          <a:p>
            <a:r>
              <a:rPr lang="en-AU" sz="1600" dirty="0">
                <a:latin typeface="Arial" panose="020B0604020202020204" pitchFamily="34" charset="0"/>
                <a:cs typeface="Arial" panose="020B0604020202020204" pitchFamily="34" charset="0"/>
              </a:rPr>
              <a:t>Public Health Act (Cap111)</a:t>
            </a:r>
          </a:p>
          <a:p>
            <a:r>
              <a:rPr lang="en-AU" sz="1600" dirty="0">
                <a:latin typeface="Arial" panose="020B0604020202020204" pitchFamily="34" charset="0"/>
                <a:cs typeface="Arial" panose="020B0604020202020204" pitchFamily="34" charset="0"/>
              </a:rPr>
              <a:t>Private Hospitals Act (Cap 256A)</a:t>
            </a:r>
          </a:p>
          <a:p>
            <a:r>
              <a:rPr lang="en-AU" sz="1600" dirty="0">
                <a:latin typeface="Arial" panose="020B0604020202020204" pitchFamily="34" charset="0"/>
                <a:cs typeface="Arial" panose="020B0604020202020204" pitchFamily="34" charset="0"/>
              </a:rPr>
              <a:t>Mental Health Decree (2010)</a:t>
            </a:r>
          </a:p>
          <a:p>
            <a:r>
              <a:rPr lang="en-AU" sz="1600" dirty="0">
                <a:latin typeface="Arial" panose="020B0604020202020204" pitchFamily="34" charset="0"/>
                <a:cs typeface="Arial" panose="020B0604020202020204" pitchFamily="34" charset="0"/>
              </a:rPr>
              <a:t>Medical and Dental Practitioners (Amendment) Decree 2014</a:t>
            </a:r>
          </a:p>
          <a:p>
            <a:r>
              <a:rPr lang="en-AU" sz="1600" dirty="0">
                <a:latin typeface="Arial" panose="020B0604020202020204" pitchFamily="34" charset="0"/>
                <a:cs typeface="Arial" panose="020B0604020202020204" pitchFamily="34" charset="0"/>
              </a:rPr>
              <a:t>Nurses Decree (2011)</a:t>
            </a:r>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dirty="0">
                <a:solidFill>
                  <a:schemeClr val="tx1"/>
                </a:solidFill>
              </a:rPr>
              <a:t>BOV Induction Workshop 2023</a:t>
            </a:r>
          </a:p>
        </p:txBody>
      </p:sp>
      <p:pic>
        <p:nvPicPr>
          <p:cNvPr id="2" name="Picture 2" descr="Fijian History - Colonial War Memorial Hospital Audio Story">
            <a:extLst>
              <a:ext uri="{FF2B5EF4-FFF2-40B4-BE49-F238E27FC236}">
                <a16:creationId xmlns:a16="http://schemas.microsoft.com/office/drawing/2014/main" id="{64689B06-8F28-E978-1C54-C46DEB05B2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69" t="6845" r="9686" b="8321"/>
          <a:stretch/>
        </p:blipFill>
        <p:spPr bwMode="auto">
          <a:xfrm>
            <a:off x="4903016" y="1789713"/>
            <a:ext cx="4238697" cy="274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0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BABD505-BA2C-7340-30B2-F4EC8F066F7C}"/>
              </a:ext>
            </a:extLst>
          </p:cNvPr>
          <p:cNvSpPr>
            <a:spLocks noGrp="1"/>
          </p:cNvSpPr>
          <p:nvPr>
            <p:ph type="title"/>
          </p:nvPr>
        </p:nvSpPr>
        <p:spPr>
          <a:xfrm>
            <a:off x="2287" y="407089"/>
            <a:ext cx="9141713" cy="990709"/>
          </a:xfrm>
          <a:solidFill>
            <a:srgbClr val="FFFFFF">
              <a:alpha val="50196"/>
            </a:srgbClr>
          </a:solidFill>
        </p:spPr>
        <p:txBody>
          <a:bodyPr>
            <a:normAutofit/>
          </a:bodyPr>
          <a:lstStyle/>
          <a:p>
            <a:r>
              <a:rPr lang="en-US" sz="3500" dirty="0">
                <a:latin typeface="Arial" panose="020B0604020202020204" pitchFamily="34" charset="0"/>
                <a:cs typeface="Arial" panose="020B0604020202020204" pitchFamily="34" charset="0"/>
              </a:rPr>
              <a:t>Mission, Vision and Values</a:t>
            </a:r>
            <a:br>
              <a:rPr lang="en-US" sz="3500" dirty="0">
                <a:latin typeface="Arial" panose="020B0604020202020204" pitchFamily="34" charset="0"/>
                <a:cs typeface="Arial" panose="020B0604020202020204" pitchFamily="34" charset="0"/>
              </a:rPr>
            </a:br>
            <a:r>
              <a:rPr lang="en-US" sz="2700" i="1" dirty="0">
                <a:latin typeface="Arial" panose="020B0604020202020204" pitchFamily="34" charset="0"/>
                <a:cs typeface="Arial" panose="020B0604020202020204" pitchFamily="34" charset="0"/>
              </a:rPr>
              <a:t>Example of CWM</a:t>
            </a:r>
            <a:endParaRPr lang="en-US" sz="3500" i="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8FCBD713-3296-E9FC-DD93-8BA5D817A22C}"/>
              </a:ext>
            </a:extLst>
          </p:cNvPr>
          <p:cNvSpPr>
            <a:spLocks noGrp="1"/>
          </p:cNvSpPr>
          <p:nvPr>
            <p:ph idx="1"/>
          </p:nvPr>
        </p:nvSpPr>
        <p:spPr>
          <a:xfrm>
            <a:off x="128766" y="1538560"/>
            <a:ext cx="4078544" cy="4529741"/>
          </a:xfrm>
          <a:solidFill>
            <a:srgbClr val="FFFFFF">
              <a:alpha val="50196"/>
            </a:srgbClr>
          </a:solidFill>
        </p:spPr>
        <p:txBody>
          <a:bodyPr>
            <a:normAutofit/>
          </a:bodyPr>
          <a:lstStyle/>
          <a:p>
            <a:pPr marL="0" indent="0">
              <a:buNone/>
            </a:pPr>
            <a:r>
              <a:rPr lang="en-AU" sz="1600" b="1" dirty="0">
                <a:latin typeface="Arial" panose="020B0604020202020204" pitchFamily="34" charset="0"/>
                <a:cs typeface="Arial" panose="020B0604020202020204" pitchFamily="34" charset="0"/>
              </a:rPr>
              <a:t>Our Vision – Compassionate care. Improved Quality of Service. Inclusive. Every time.</a:t>
            </a:r>
          </a:p>
          <a:p>
            <a:r>
              <a:rPr lang="en-AU" sz="1600" dirty="0">
                <a:latin typeface="Arial" panose="020B0604020202020204" pitchFamily="34" charset="0"/>
                <a:cs typeface="Arial" panose="020B0604020202020204" pitchFamily="34" charset="0"/>
              </a:rPr>
              <a:t>Our Vision reflects our desire to provide the best practice health care in a challenging environment and aged facility with safety of patients as a priority.</a:t>
            </a:r>
          </a:p>
          <a:p>
            <a:r>
              <a:rPr lang="en-AU" sz="1600" dirty="0">
                <a:latin typeface="Arial" panose="020B0604020202020204" pitchFamily="34" charset="0"/>
                <a:cs typeface="Arial" panose="020B0604020202020204" pitchFamily="34" charset="0"/>
              </a:rPr>
              <a:t>Compassionate and improved high-quality care for a positive service experience to all. </a:t>
            </a:r>
          </a:p>
          <a:p>
            <a:r>
              <a:rPr lang="en-AU" sz="1600" dirty="0">
                <a:latin typeface="Arial" panose="020B0604020202020204" pitchFamily="34" charset="0"/>
                <a:cs typeface="Arial" panose="020B0604020202020204" pitchFamily="34" charset="0"/>
              </a:rPr>
              <a:t>Ensure financial sustainability for the hospital to meet this vision.</a:t>
            </a:r>
          </a:p>
          <a:p>
            <a:pPr marL="0" indent="0">
              <a:buNone/>
            </a:pPr>
            <a:endParaRPr lang="en-AU" sz="16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B7643DB-9807-9183-1FF5-A4A53C1BC676}"/>
              </a:ext>
            </a:extLst>
          </p:cNvPr>
          <p:cNvSpPr>
            <a:spLocks noGrp="1"/>
          </p:cNvSpPr>
          <p:nvPr>
            <p:ph type="ftr" sz="quarter" idx="11"/>
          </p:nvPr>
        </p:nvSpPr>
        <p:spPr>
          <a:xfrm>
            <a:off x="3438646" y="6492875"/>
            <a:ext cx="3086100" cy="365125"/>
          </a:xfrm>
        </p:spPr>
        <p:txBody>
          <a:bodyPr>
            <a:normAutofit/>
          </a:bodyPr>
          <a:lstStyle/>
          <a:p>
            <a:pPr>
              <a:spcAft>
                <a:spcPts val="600"/>
              </a:spcAft>
            </a:pPr>
            <a:r>
              <a:rPr lang="en-US" dirty="0">
                <a:solidFill>
                  <a:schemeClr val="tx1"/>
                </a:solidFill>
              </a:rPr>
              <a:t>BOV Induction Workshop 2023</a:t>
            </a:r>
          </a:p>
        </p:txBody>
      </p:sp>
      <p:pic>
        <p:nvPicPr>
          <p:cNvPr id="4" name="Picture 4" descr="https://www.fijivillage.com/news_images/193775142863f91f1e139e88706631.jpg">
            <a:extLst>
              <a:ext uri="{FF2B5EF4-FFF2-40B4-BE49-F238E27FC236}">
                <a16:creationId xmlns:a16="http://schemas.microsoft.com/office/drawing/2014/main" id="{44AEA38E-1F4B-0AEC-9404-12FCDFC58D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09"/>
          <a:stretch/>
        </p:blipFill>
        <p:spPr bwMode="auto">
          <a:xfrm>
            <a:off x="242384" y="4644236"/>
            <a:ext cx="3919922" cy="20772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1F863C-0BDE-DEE1-1F4A-82FE8D539D86}"/>
              </a:ext>
            </a:extLst>
          </p:cNvPr>
          <p:cNvSpPr txBox="1"/>
          <p:nvPr/>
        </p:nvSpPr>
        <p:spPr>
          <a:xfrm>
            <a:off x="4569713" y="1496390"/>
            <a:ext cx="4445521" cy="5262979"/>
          </a:xfrm>
          <a:prstGeom prst="rect">
            <a:avLst/>
          </a:prstGeom>
          <a:noFill/>
        </p:spPr>
        <p:txBody>
          <a:bodyPr wrap="square">
            <a:spAutoFit/>
          </a:bodyPr>
          <a:lstStyle/>
          <a:p>
            <a:pPr marL="0" indent="0">
              <a:buNone/>
            </a:pPr>
            <a:r>
              <a:rPr lang="en-AU" sz="1600" b="1" dirty="0">
                <a:latin typeface="Arial" panose="020B0604020202020204" pitchFamily="34" charset="0"/>
                <a:cs typeface="Arial" panose="020B0604020202020204" pitchFamily="34" charset="0"/>
              </a:rPr>
              <a:t>Our Mission - Exemplary Health Care. Clinical Excellence. A Passion for Service.</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To improve, promote and protect the health of the people in the Suva community and wider Fiji; and foster the well-being and protection and care of people who feel unwanted by their families and experience disabilities; and reduce disparities.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Provide quality services to our community through a wide range of inpatient and outpatient programs focused on acute and chronic care.</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With MS CWMH and staff, develop innovative programs and services to meet the unique needs of our patients.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Provide a safe, supportive environment focused on healing, prevention and wellness.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Offer learning opportunities in a community hospital setting.</a:t>
            </a:r>
          </a:p>
          <a:p>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5450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2554</TotalTime>
  <Words>4704</Words>
  <Application>Microsoft Office PowerPoint</Application>
  <PresentationFormat>On-screen Show (4:3)</PresentationFormat>
  <Paragraphs>660</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Board of Visitors Induction Workshop</vt:lpstr>
      <vt:lpstr>Workshop Program</vt:lpstr>
      <vt:lpstr>Introductions</vt:lpstr>
      <vt:lpstr>Background Why this Workshop?</vt:lpstr>
      <vt:lpstr>Background Continued…</vt:lpstr>
      <vt:lpstr>Objectives and Outcomes</vt:lpstr>
      <vt:lpstr>What is a Board of Visitors?</vt:lpstr>
      <vt:lpstr>Legal Framework This presentation is similar to any other legal education materials designed to provide general information on pertinent legal topics. The statements made as part of the presentation are provided for educational purposes only.</vt:lpstr>
      <vt:lpstr>Mission, Vision and Values Example of CWM</vt:lpstr>
      <vt:lpstr>Mission, Vision and Values Example of CWM</vt:lpstr>
      <vt:lpstr>Mission, Vision and Values</vt:lpstr>
      <vt:lpstr>Talanoa on Terms of Reference</vt:lpstr>
      <vt:lpstr>Roles and Responsibilities of Board Members BOV Responsibilities</vt:lpstr>
      <vt:lpstr>Roles and Responsibilities of Board Members Responsibility continued…</vt:lpstr>
      <vt:lpstr>Roles and Responsibilities of Board Members BOV Roles</vt:lpstr>
      <vt:lpstr>Roles and Responsibilities of Board Members BOV Roles – Decision Making</vt:lpstr>
      <vt:lpstr>Roles and Responsibilities of Board Members BOV Roles – Policy Making</vt:lpstr>
      <vt:lpstr>Roles and Responsibilities of Board Members BOV Roles – Effective Governance</vt:lpstr>
      <vt:lpstr>Roles and Responsibilities of Board Members BOV Roles     </vt:lpstr>
      <vt:lpstr>Roles and Responsibilities of Board Members BOV Roles – Authority</vt:lpstr>
      <vt:lpstr>Roles and Responsibilities of Board Members BOV Roles – Key Board Members</vt:lpstr>
      <vt:lpstr>Roles and Responsibilities of Board Members BOV Roles – Key Board Members</vt:lpstr>
      <vt:lpstr>Roles and Responsibilities of Board Members BOV Roles – Key Board Members</vt:lpstr>
      <vt:lpstr>Roles and Responsibilities of Board Members BOV Roles – Key Board Members</vt:lpstr>
      <vt:lpstr>Roles and Responsibilities of Board Members BOV Meeting Agenda Example</vt:lpstr>
      <vt:lpstr>Roles and Responsibilities of Board Members BOV Meeting Minute Example</vt:lpstr>
      <vt:lpstr>Roles and Responsibilities of Board Members BOV Roles – Treasurer</vt:lpstr>
      <vt:lpstr>Roles and Responsibilities of Board Members BOV Roles – Fiduciary Duties (Treasurer)</vt:lpstr>
      <vt:lpstr>Donations, Fundraising and Projects</vt:lpstr>
      <vt:lpstr>Coordination</vt:lpstr>
      <vt:lpstr>Working with Medical Staff</vt:lpstr>
      <vt:lpstr>Talanoa on Hospital Setting &amp; Expectations</vt:lpstr>
      <vt:lpstr>Protections for the Board Members</vt:lpstr>
      <vt:lpstr>Our Team - CWMH BOV</vt:lpstr>
      <vt:lpstr>Reflection on Vision, Mission and Values</vt:lpstr>
      <vt:lpstr>What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HBC standards workshop…</dc:title>
  <dc:creator>Annie Crookes</dc:creator>
  <cp:lastModifiedBy>Drakeford, Katherine</cp:lastModifiedBy>
  <cp:revision>25</cp:revision>
  <cp:lastPrinted>2023-05-24T20:34:13Z</cp:lastPrinted>
  <dcterms:created xsi:type="dcterms:W3CDTF">2023-05-02T22:46:33Z</dcterms:created>
  <dcterms:modified xsi:type="dcterms:W3CDTF">2023-05-29T21:54:14Z</dcterms:modified>
</cp:coreProperties>
</file>