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83"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15"/>
    <p:restoredTop sz="94610"/>
  </p:normalViewPr>
  <p:slideViewPr>
    <p:cSldViewPr snapToGrid="0" snapToObjects="1">
      <p:cViewPr varScale="1">
        <p:scale>
          <a:sx n="153" d="100"/>
          <a:sy n="153" d="100"/>
        </p:scale>
        <p:origin x="584"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0"/>
        <c:ser>
          <c:idx val="0"/>
          <c:order val="0"/>
          <c:tx>
            <c:strRef>
              <c:f>Sheet1!$B$1</c:f>
              <c:strCache>
                <c:ptCount val="1"/>
                <c:pt idx="0">
                  <c:v>New Cases</c:v>
                </c:pt>
              </c:strCache>
            </c:strRef>
          </c:tx>
          <c:spPr>
            <a:solidFill>
              <a:srgbClr val="AAC8C8"/>
            </a:solidFill>
            <a:effectLst/>
          </c:spPr>
          <c:invertIfNegative val="0"/>
          <c:dPt>
            <c:idx val="0"/>
            <c:invertIfNegative val="0"/>
            <c:bubble3D val="0"/>
            <c:extLst>
              <c:ext xmlns:c16="http://schemas.microsoft.com/office/drawing/2014/chart" uri="{C3380CC4-5D6E-409C-BE32-E72D297353CC}">
                <c16:uniqueId val="{00000001-F964-BA43-BED3-2F29AE3096A0}"/>
              </c:ext>
            </c:extLst>
          </c:dPt>
          <c:dPt>
            <c:idx val="1"/>
            <c:invertIfNegative val="0"/>
            <c:bubble3D val="0"/>
            <c:extLst>
              <c:ext xmlns:c16="http://schemas.microsoft.com/office/drawing/2014/chart" uri="{C3380CC4-5D6E-409C-BE32-E72D297353CC}">
                <c16:uniqueId val="{00000003-F964-BA43-BED3-2F29AE3096A0}"/>
              </c:ext>
            </c:extLst>
          </c:dPt>
          <c:dPt>
            <c:idx val="2"/>
            <c:invertIfNegative val="0"/>
            <c:bubble3D val="0"/>
            <c:extLst>
              <c:ext xmlns:c16="http://schemas.microsoft.com/office/drawing/2014/chart" uri="{C3380CC4-5D6E-409C-BE32-E72D297353CC}">
                <c16:uniqueId val="{00000005-F964-BA43-BED3-2F29AE3096A0}"/>
              </c:ext>
            </c:extLst>
          </c:dPt>
          <c:dPt>
            <c:idx val="3"/>
            <c:invertIfNegative val="0"/>
            <c:bubble3D val="0"/>
            <c:extLst>
              <c:ext xmlns:c16="http://schemas.microsoft.com/office/drawing/2014/chart" uri="{C3380CC4-5D6E-409C-BE32-E72D297353CC}">
                <c16:uniqueId val="{00000007-F964-BA43-BED3-2F29AE3096A0}"/>
              </c:ext>
            </c:extLst>
          </c:dPt>
          <c:dPt>
            <c:idx val="4"/>
            <c:invertIfNegative val="0"/>
            <c:bubble3D val="0"/>
            <c:extLst>
              <c:ext xmlns:c16="http://schemas.microsoft.com/office/drawing/2014/chart" uri="{C3380CC4-5D6E-409C-BE32-E72D297353CC}">
                <c16:uniqueId val="{00000009-F964-BA43-BED3-2F29AE3096A0}"/>
              </c:ext>
            </c:extLst>
          </c:dPt>
          <c:dPt>
            <c:idx val="5"/>
            <c:invertIfNegative val="0"/>
            <c:bubble3D val="0"/>
            <c:extLst>
              <c:ext xmlns:c16="http://schemas.microsoft.com/office/drawing/2014/chart" uri="{C3380CC4-5D6E-409C-BE32-E72D297353CC}">
                <c16:uniqueId val="{0000000B-F964-BA43-BED3-2F29AE3096A0}"/>
              </c:ext>
            </c:extLst>
          </c:dPt>
          <c:dPt>
            <c:idx val="6"/>
            <c:invertIfNegative val="0"/>
            <c:bubble3D val="0"/>
            <c:extLst>
              <c:ext xmlns:c16="http://schemas.microsoft.com/office/drawing/2014/chart" uri="{C3380CC4-5D6E-409C-BE32-E72D297353CC}">
                <c16:uniqueId val="{0000000D-F964-BA43-BED3-2F29AE3096A0}"/>
              </c:ext>
            </c:extLst>
          </c:dPt>
          <c:dPt>
            <c:idx val="7"/>
            <c:invertIfNegative val="0"/>
            <c:bubble3D val="0"/>
            <c:extLst>
              <c:ext xmlns:c16="http://schemas.microsoft.com/office/drawing/2014/chart" uri="{C3380CC4-5D6E-409C-BE32-E72D297353CC}">
                <c16:uniqueId val="{0000000F-F964-BA43-BED3-2F29AE3096A0}"/>
              </c:ext>
            </c:extLst>
          </c:dPt>
          <c:dPt>
            <c:idx val="8"/>
            <c:invertIfNegative val="0"/>
            <c:bubble3D val="0"/>
            <c:extLst>
              <c:ext xmlns:c16="http://schemas.microsoft.com/office/drawing/2014/chart" uri="{C3380CC4-5D6E-409C-BE32-E72D297353CC}">
                <c16:uniqueId val="{00000011-F964-BA43-BED3-2F29AE3096A0}"/>
              </c:ext>
            </c:extLst>
          </c:dPt>
          <c:dPt>
            <c:idx val="9"/>
            <c:invertIfNegative val="0"/>
            <c:bubble3D val="0"/>
            <c:extLst>
              <c:ext xmlns:c16="http://schemas.microsoft.com/office/drawing/2014/chart" uri="{C3380CC4-5D6E-409C-BE32-E72D297353CC}">
                <c16:uniqueId val="{00000013-F964-BA43-BED3-2F29AE3096A0}"/>
              </c:ext>
            </c:extLst>
          </c:dPt>
          <c:dPt>
            <c:idx val="10"/>
            <c:invertIfNegative val="0"/>
            <c:bubble3D val="0"/>
            <c:extLst>
              <c:ext xmlns:c16="http://schemas.microsoft.com/office/drawing/2014/chart" uri="{C3380CC4-5D6E-409C-BE32-E72D297353CC}">
                <c16:uniqueId val="{00000015-F964-BA43-BED3-2F29AE3096A0}"/>
              </c:ext>
            </c:extLst>
          </c:dPt>
          <c:dPt>
            <c:idx val="11"/>
            <c:invertIfNegative val="0"/>
            <c:bubble3D val="0"/>
            <c:extLst>
              <c:ext xmlns:c16="http://schemas.microsoft.com/office/drawing/2014/chart" uri="{C3380CC4-5D6E-409C-BE32-E72D297353CC}">
                <c16:uniqueId val="{00000017-F964-BA43-BED3-2F29AE3096A0}"/>
              </c:ext>
            </c:extLst>
          </c:dPt>
          <c:dPt>
            <c:idx val="12"/>
            <c:invertIfNegative val="0"/>
            <c:bubble3D val="0"/>
            <c:extLst>
              <c:ext xmlns:c16="http://schemas.microsoft.com/office/drawing/2014/chart" uri="{C3380CC4-5D6E-409C-BE32-E72D297353CC}">
                <c16:uniqueId val="{00000019-F964-BA43-BED3-2F29AE3096A0}"/>
              </c:ext>
            </c:extLst>
          </c:dPt>
          <c:dPt>
            <c:idx val="13"/>
            <c:invertIfNegative val="0"/>
            <c:bubble3D val="0"/>
            <c:extLst>
              <c:ext xmlns:c16="http://schemas.microsoft.com/office/drawing/2014/chart" uri="{C3380CC4-5D6E-409C-BE32-E72D297353CC}">
                <c16:uniqueId val="{0000001B-F964-BA43-BED3-2F29AE3096A0}"/>
              </c:ext>
            </c:extLst>
          </c:dPt>
          <c:dPt>
            <c:idx val="14"/>
            <c:invertIfNegative val="0"/>
            <c:bubble3D val="0"/>
            <c:extLst>
              <c:ext xmlns:c16="http://schemas.microsoft.com/office/drawing/2014/chart" uri="{C3380CC4-5D6E-409C-BE32-E72D297353CC}">
                <c16:uniqueId val="{0000001D-F964-BA43-BED3-2F29AE3096A0}"/>
              </c:ext>
            </c:extLst>
          </c:dPt>
          <c:dPt>
            <c:idx val="15"/>
            <c:invertIfNegative val="0"/>
            <c:bubble3D val="0"/>
            <c:extLst>
              <c:ext xmlns:c16="http://schemas.microsoft.com/office/drawing/2014/chart" uri="{C3380CC4-5D6E-409C-BE32-E72D297353CC}">
                <c16:uniqueId val="{0000001F-F964-BA43-BED3-2F29AE3096A0}"/>
              </c:ext>
            </c:extLst>
          </c:dPt>
          <c:dPt>
            <c:idx val="16"/>
            <c:invertIfNegative val="0"/>
            <c:bubble3D val="0"/>
            <c:extLst>
              <c:ext xmlns:c16="http://schemas.microsoft.com/office/drawing/2014/chart" uri="{C3380CC4-5D6E-409C-BE32-E72D297353CC}">
                <c16:uniqueId val="{00000021-F964-BA43-BED3-2F29AE3096A0}"/>
              </c:ext>
            </c:extLst>
          </c:dPt>
          <c:dPt>
            <c:idx val="17"/>
            <c:invertIfNegative val="0"/>
            <c:bubble3D val="0"/>
            <c:extLst>
              <c:ext xmlns:c16="http://schemas.microsoft.com/office/drawing/2014/chart" uri="{C3380CC4-5D6E-409C-BE32-E72D297353CC}">
                <c16:uniqueId val="{00000023-F964-BA43-BED3-2F29AE3096A0}"/>
              </c:ext>
            </c:extLst>
          </c:dPt>
          <c:dPt>
            <c:idx val="18"/>
            <c:invertIfNegative val="0"/>
            <c:bubble3D val="0"/>
            <c:extLst>
              <c:ext xmlns:c16="http://schemas.microsoft.com/office/drawing/2014/chart" uri="{C3380CC4-5D6E-409C-BE32-E72D297353CC}">
                <c16:uniqueId val="{00000025-F964-BA43-BED3-2F29AE3096A0}"/>
              </c:ext>
            </c:extLst>
          </c:dPt>
          <c:dPt>
            <c:idx val="19"/>
            <c:invertIfNegative val="0"/>
            <c:bubble3D val="0"/>
            <c:extLst>
              <c:ext xmlns:c16="http://schemas.microsoft.com/office/drawing/2014/chart" uri="{C3380CC4-5D6E-409C-BE32-E72D297353CC}">
                <c16:uniqueId val="{00000027-F964-BA43-BED3-2F29AE3096A0}"/>
              </c:ext>
            </c:extLst>
          </c:dPt>
          <c:dPt>
            <c:idx val="20"/>
            <c:invertIfNegative val="0"/>
            <c:bubble3D val="0"/>
            <c:extLst>
              <c:ext xmlns:c16="http://schemas.microsoft.com/office/drawing/2014/chart" uri="{C3380CC4-5D6E-409C-BE32-E72D297353CC}">
                <c16:uniqueId val="{00000029-F964-BA43-BED3-2F29AE3096A0}"/>
              </c:ext>
            </c:extLst>
          </c:dPt>
          <c:dPt>
            <c:idx val="21"/>
            <c:invertIfNegative val="0"/>
            <c:bubble3D val="0"/>
            <c:extLst>
              <c:ext xmlns:c16="http://schemas.microsoft.com/office/drawing/2014/chart" uri="{C3380CC4-5D6E-409C-BE32-E72D297353CC}">
                <c16:uniqueId val="{0000002B-F964-BA43-BED3-2F29AE3096A0}"/>
              </c:ext>
            </c:extLst>
          </c:dPt>
          <c:dPt>
            <c:idx val="22"/>
            <c:invertIfNegative val="0"/>
            <c:bubble3D val="0"/>
            <c:extLst>
              <c:ext xmlns:c16="http://schemas.microsoft.com/office/drawing/2014/chart" uri="{C3380CC4-5D6E-409C-BE32-E72D297353CC}">
                <c16:uniqueId val="{0000002D-F964-BA43-BED3-2F29AE3096A0}"/>
              </c:ext>
            </c:extLst>
          </c:dPt>
          <c:dPt>
            <c:idx val="23"/>
            <c:invertIfNegative val="0"/>
            <c:bubble3D val="0"/>
            <c:extLst>
              <c:ext xmlns:c16="http://schemas.microsoft.com/office/drawing/2014/chart" uri="{C3380CC4-5D6E-409C-BE32-E72D297353CC}">
                <c16:uniqueId val="{0000002F-F964-BA43-BED3-2F29AE3096A0}"/>
              </c:ext>
            </c:extLst>
          </c:dPt>
          <c:dPt>
            <c:idx val="24"/>
            <c:invertIfNegative val="0"/>
            <c:bubble3D val="0"/>
            <c:extLst>
              <c:ext xmlns:c16="http://schemas.microsoft.com/office/drawing/2014/chart" uri="{C3380CC4-5D6E-409C-BE32-E72D297353CC}">
                <c16:uniqueId val="{00000031-F964-BA43-BED3-2F29AE3096A0}"/>
              </c:ext>
            </c:extLst>
          </c:dPt>
          <c:dPt>
            <c:idx val="25"/>
            <c:invertIfNegative val="0"/>
            <c:bubble3D val="0"/>
            <c:extLst>
              <c:ext xmlns:c16="http://schemas.microsoft.com/office/drawing/2014/chart" uri="{C3380CC4-5D6E-409C-BE32-E72D297353CC}">
                <c16:uniqueId val="{00000033-F964-BA43-BED3-2F29AE3096A0}"/>
              </c:ext>
            </c:extLst>
          </c:dPt>
          <c:dPt>
            <c:idx val="26"/>
            <c:invertIfNegative val="0"/>
            <c:bubble3D val="0"/>
            <c:extLst>
              <c:ext xmlns:c16="http://schemas.microsoft.com/office/drawing/2014/chart" uri="{C3380CC4-5D6E-409C-BE32-E72D297353CC}">
                <c16:uniqueId val="{00000035-F964-BA43-BED3-2F29AE3096A0}"/>
              </c:ext>
            </c:extLst>
          </c:dPt>
          <c:dPt>
            <c:idx val="27"/>
            <c:invertIfNegative val="0"/>
            <c:bubble3D val="0"/>
            <c:extLst>
              <c:ext xmlns:c16="http://schemas.microsoft.com/office/drawing/2014/chart" uri="{C3380CC4-5D6E-409C-BE32-E72D297353CC}">
                <c16:uniqueId val="{00000037-F964-BA43-BED3-2F29AE3096A0}"/>
              </c:ext>
            </c:extLst>
          </c:dPt>
          <c:dPt>
            <c:idx val="28"/>
            <c:invertIfNegative val="0"/>
            <c:bubble3D val="0"/>
            <c:spPr>
              <a:solidFill>
                <a:srgbClr val="14B8A6"/>
              </a:solidFill>
              <a:effectLst/>
            </c:spPr>
            <c:extLst>
              <c:ext xmlns:c16="http://schemas.microsoft.com/office/drawing/2014/chart" uri="{C3380CC4-5D6E-409C-BE32-E72D297353CC}">
                <c16:uniqueId val="{00000039-F964-BA43-BED3-2F29AE3096A0}"/>
              </c:ext>
            </c:extLst>
          </c:dPt>
          <c:dPt>
            <c:idx val="29"/>
            <c:invertIfNegative val="0"/>
            <c:bubble3D val="0"/>
            <c:spPr>
              <a:solidFill>
                <a:srgbClr val="14B8A6"/>
              </a:solidFill>
              <a:effectLst/>
            </c:spPr>
            <c:extLst>
              <c:ext xmlns:c16="http://schemas.microsoft.com/office/drawing/2014/chart" uri="{C3380CC4-5D6E-409C-BE32-E72D297353CC}">
                <c16:uniqueId val="{0000003B-F964-BA43-BED3-2F29AE3096A0}"/>
              </c:ext>
            </c:extLst>
          </c:dPt>
          <c:dPt>
            <c:idx val="30"/>
            <c:invertIfNegative val="0"/>
            <c:bubble3D val="0"/>
            <c:spPr>
              <a:solidFill>
                <a:srgbClr val="14B8A6"/>
              </a:solidFill>
              <a:effectLst/>
            </c:spPr>
            <c:extLst>
              <c:ext xmlns:c16="http://schemas.microsoft.com/office/drawing/2014/chart" uri="{C3380CC4-5D6E-409C-BE32-E72D297353CC}">
                <c16:uniqueId val="{0000003D-F964-BA43-BED3-2F29AE3096A0}"/>
              </c:ext>
            </c:extLst>
          </c:dPt>
          <c:dPt>
            <c:idx val="31"/>
            <c:invertIfNegative val="0"/>
            <c:bubble3D val="0"/>
            <c:spPr>
              <a:solidFill>
                <a:srgbClr val="14B8A6"/>
              </a:solidFill>
              <a:effectLst/>
            </c:spPr>
            <c:extLst>
              <c:ext xmlns:c16="http://schemas.microsoft.com/office/drawing/2014/chart" uri="{C3380CC4-5D6E-409C-BE32-E72D297353CC}">
                <c16:uniqueId val="{0000003F-F964-BA43-BED3-2F29AE3096A0}"/>
              </c:ext>
            </c:extLst>
          </c:dPt>
          <c:dPt>
            <c:idx val="32"/>
            <c:invertIfNegative val="0"/>
            <c:bubble3D val="0"/>
            <c:spPr>
              <a:solidFill>
                <a:srgbClr val="14B8A6"/>
              </a:solidFill>
              <a:effectLst/>
            </c:spPr>
            <c:extLst>
              <c:ext xmlns:c16="http://schemas.microsoft.com/office/drawing/2014/chart" uri="{C3380CC4-5D6E-409C-BE32-E72D297353CC}">
                <c16:uniqueId val="{00000041-F964-BA43-BED3-2F29AE3096A0}"/>
              </c:ext>
            </c:extLst>
          </c:dPt>
          <c:dPt>
            <c:idx val="33"/>
            <c:invertIfNegative val="0"/>
            <c:bubble3D val="0"/>
            <c:spPr>
              <a:solidFill>
                <a:srgbClr val="14B8A6"/>
              </a:solidFill>
              <a:effectLst/>
            </c:spPr>
            <c:extLst>
              <c:ext xmlns:c16="http://schemas.microsoft.com/office/drawing/2014/chart" uri="{C3380CC4-5D6E-409C-BE32-E72D297353CC}">
                <c16:uniqueId val="{00000043-F964-BA43-BED3-2F29AE3096A0}"/>
              </c:ext>
            </c:extLst>
          </c:dPt>
          <c:dPt>
            <c:idx val="34"/>
            <c:invertIfNegative val="0"/>
            <c:bubble3D val="0"/>
            <c:spPr>
              <a:solidFill>
                <a:srgbClr val="14B8A6"/>
              </a:solidFill>
              <a:effectLst/>
            </c:spPr>
            <c:extLst>
              <c:ext xmlns:c16="http://schemas.microsoft.com/office/drawing/2014/chart" uri="{C3380CC4-5D6E-409C-BE32-E72D297353CC}">
                <c16:uniqueId val="{00000045-F964-BA43-BED3-2F29AE3096A0}"/>
              </c:ext>
            </c:extLst>
          </c:dPt>
          <c:dPt>
            <c:idx val="35"/>
            <c:invertIfNegative val="0"/>
            <c:bubble3D val="0"/>
            <c:spPr>
              <a:solidFill>
                <a:srgbClr val="14B8A6"/>
              </a:solidFill>
              <a:effectLst/>
            </c:spPr>
            <c:extLst>
              <c:ext xmlns:c16="http://schemas.microsoft.com/office/drawing/2014/chart" uri="{C3380CC4-5D6E-409C-BE32-E72D297353CC}">
                <c16:uniqueId val="{00000047-F964-BA43-BED3-2F29AE3096A0}"/>
              </c:ext>
            </c:extLst>
          </c:dPt>
          <c:dPt>
            <c:idx val="36"/>
            <c:invertIfNegative val="0"/>
            <c:bubble3D val="0"/>
            <c:spPr>
              <a:solidFill>
                <a:srgbClr val="C86A14"/>
              </a:solidFill>
              <a:effectLst/>
            </c:spPr>
            <c:extLst>
              <c:ext xmlns:c16="http://schemas.microsoft.com/office/drawing/2014/chart" uri="{C3380CC4-5D6E-409C-BE32-E72D297353CC}">
                <c16:uniqueId val="{00000049-F964-BA43-BED3-2F29AE3096A0}"/>
              </c:ext>
            </c:extLst>
          </c:dPt>
          <c:cat>
            <c:strRef>
              <c:f>Sheet1!$A$2:$A$38</c:f>
              <c:strCache>
                <c:ptCount val="37"/>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pt idx="28">
                  <c:v>2017</c:v>
                </c:pt>
                <c:pt idx="29">
                  <c:v>2018</c:v>
                </c:pt>
                <c:pt idx="30">
                  <c:v>2019</c:v>
                </c:pt>
                <c:pt idx="31">
                  <c:v>2020</c:v>
                </c:pt>
                <c:pt idx="32">
                  <c:v>2021</c:v>
                </c:pt>
                <c:pt idx="33">
                  <c:v>2022</c:v>
                </c:pt>
                <c:pt idx="34">
                  <c:v>2023</c:v>
                </c:pt>
                <c:pt idx="35">
                  <c:v>2024</c:v>
                </c:pt>
                <c:pt idx="36">
                  <c:v>2025</c:v>
                </c:pt>
              </c:strCache>
            </c:strRef>
          </c:cat>
          <c:val>
            <c:numRef>
              <c:f>Sheet1!$B$2:$B$38</c:f>
              <c:numCache>
                <c:formatCode>General</c:formatCode>
                <c:ptCount val="37"/>
                <c:pt idx="0">
                  <c:v>5</c:v>
                </c:pt>
                <c:pt idx="1">
                  <c:v>2</c:v>
                </c:pt>
                <c:pt idx="2">
                  <c:v>3</c:v>
                </c:pt>
                <c:pt idx="3">
                  <c:v>4</c:v>
                </c:pt>
                <c:pt idx="4">
                  <c:v>6</c:v>
                </c:pt>
                <c:pt idx="5">
                  <c:v>5</c:v>
                </c:pt>
                <c:pt idx="6">
                  <c:v>6</c:v>
                </c:pt>
                <c:pt idx="7">
                  <c:v>4</c:v>
                </c:pt>
                <c:pt idx="8">
                  <c:v>6</c:v>
                </c:pt>
                <c:pt idx="9">
                  <c:v>6</c:v>
                </c:pt>
                <c:pt idx="10">
                  <c:v>11</c:v>
                </c:pt>
                <c:pt idx="11">
                  <c:v>14</c:v>
                </c:pt>
                <c:pt idx="12">
                  <c:v>16</c:v>
                </c:pt>
                <c:pt idx="13">
                  <c:v>25</c:v>
                </c:pt>
                <c:pt idx="14">
                  <c:v>32</c:v>
                </c:pt>
                <c:pt idx="15">
                  <c:v>36</c:v>
                </c:pt>
                <c:pt idx="16">
                  <c:v>24</c:v>
                </c:pt>
                <c:pt idx="17">
                  <c:v>15</c:v>
                </c:pt>
                <c:pt idx="18">
                  <c:v>40</c:v>
                </c:pt>
                <c:pt idx="19">
                  <c:v>31</c:v>
                </c:pt>
                <c:pt idx="20">
                  <c:v>43</c:v>
                </c:pt>
                <c:pt idx="21">
                  <c:v>33</c:v>
                </c:pt>
                <c:pt idx="22">
                  <c:v>53</c:v>
                </c:pt>
                <c:pt idx="23">
                  <c:v>62</c:v>
                </c:pt>
                <c:pt idx="24">
                  <c:v>64</c:v>
                </c:pt>
                <c:pt idx="25">
                  <c:v>64</c:v>
                </c:pt>
                <c:pt idx="26">
                  <c:v>92</c:v>
                </c:pt>
                <c:pt idx="27">
                  <c:v>84</c:v>
                </c:pt>
                <c:pt idx="28">
                  <c:v>82</c:v>
                </c:pt>
                <c:pt idx="29">
                  <c:v>131</c:v>
                </c:pt>
                <c:pt idx="30">
                  <c:v>120</c:v>
                </c:pt>
                <c:pt idx="31">
                  <c:v>147</c:v>
                </c:pt>
                <c:pt idx="32">
                  <c:v>151</c:v>
                </c:pt>
                <c:pt idx="33">
                  <c:v>245</c:v>
                </c:pt>
                <c:pt idx="34">
                  <c:v>415</c:v>
                </c:pt>
                <c:pt idx="35">
                  <c:v>1583</c:v>
                </c:pt>
                <c:pt idx="36">
                  <c:v>2016</c:v>
                </c:pt>
              </c:numCache>
            </c:numRef>
          </c:val>
          <c:extLst>
            <c:ext xmlns:c16="http://schemas.microsoft.com/office/drawing/2014/chart" uri="{C3380CC4-5D6E-409C-BE32-E72D297353CC}">
              <c16:uniqueId val="{0000004A-F964-BA43-BED3-2F29AE3096A0}"/>
            </c:ext>
          </c:extLst>
        </c:ser>
        <c:dLbls>
          <c:showLegendKey val="0"/>
          <c:showVal val="0"/>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700" b="0" i="0" u="none" strike="noStrike">
                <a:solidFill>
                  <a:srgbClr val="5A5A5A"/>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800" b="0" i="0" u="none" strike="noStrike">
                <a:solidFill>
                  <a:srgbClr val="5A5A5A"/>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0"/>
        <c:ser>
          <c:idx val="0"/>
          <c:order val="0"/>
          <c:tx>
            <c:strRef>
              <c:f>Sheet1!$B$1</c:f>
              <c:strCache>
                <c:ptCount val="1"/>
                <c:pt idx="0">
                  <c:v>2025</c:v>
                </c:pt>
              </c:strCache>
            </c:strRef>
          </c:tx>
          <c:spPr>
            <a:solidFill>
              <a:srgbClr val="007A7A"/>
            </a:solidFill>
            <a:effectLst/>
          </c:spPr>
          <c:invertIfNegative val="0"/>
          <c:dPt>
            <c:idx val="0"/>
            <c:invertIfNegative val="0"/>
            <c:bubble3D val="0"/>
            <c:extLst>
              <c:ext xmlns:c16="http://schemas.microsoft.com/office/drawing/2014/chart" uri="{C3380CC4-5D6E-409C-BE32-E72D297353CC}">
                <c16:uniqueId val="{00000001-5095-2A4D-9326-BFDB3D73E088}"/>
              </c:ext>
            </c:extLst>
          </c:dPt>
          <c:dPt>
            <c:idx val="1"/>
            <c:invertIfNegative val="0"/>
            <c:bubble3D val="0"/>
            <c:extLst>
              <c:ext xmlns:c16="http://schemas.microsoft.com/office/drawing/2014/chart" uri="{C3380CC4-5D6E-409C-BE32-E72D297353CC}">
                <c16:uniqueId val="{00000003-5095-2A4D-9326-BFDB3D73E088}"/>
              </c:ext>
            </c:extLst>
          </c:dPt>
          <c:dPt>
            <c:idx val="2"/>
            <c:invertIfNegative val="0"/>
            <c:bubble3D val="0"/>
            <c:extLst>
              <c:ext xmlns:c16="http://schemas.microsoft.com/office/drawing/2014/chart" uri="{C3380CC4-5D6E-409C-BE32-E72D297353CC}">
                <c16:uniqueId val="{00000005-5095-2A4D-9326-BFDB3D73E088}"/>
              </c:ext>
            </c:extLst>
          </c:dPt>
          <c:dPt>
            <c:idx val="3"/>
            <c:invertIfNegative val="0"/>
            <c:bubble3D val="0"/>
            <c:extLst>
              <c:ext xmlns:c16="http://schemas.microsoft.com/office/drawing/2014/chart" uri="{C3380CC4-5D6E-409C-BE32-E72D297353CC}">
                <c16:uniqueId val="{00000007-5095-2A4D-9326-BFDB3D73E088}"/>
              </c:ext>
            </c:extLst>
          </c:dPt>
          <c:dPt>
            <c:idx val="4"/>
            <c:invertIfNegative val="0"/>
            <c:bubble3D val="0"/>
            <c:spPr>
              <a:solidFill>
                <a:srgbClr val="C86A14"/>
              </a:solidFill>
              <a:effectLst/>
            </c:spPr>
            <c:extLst>
              <c:ext xmlns:c16="http://schemas.microsoft.com/office/drawing/2014/chart" uri="{C3380CC4-5D6E-409C-BE32-E72D297353CC}">
                <c16:uniqueId val="{00000009-5095-2A4D-9326-BFDB3D73E088}"/>
              </c:ext>
            </c:extLst>
          </c:dPt>
          <c:dPt>
            <c:idx val="5"/>
            <c:invertIfNegative val="0"/>
            <c:bubble3D val="0"/>
            <c:extLst>
              <c:ext xmlns:c16="http://schemas.microsoft.com/office/drawing/2014/chart" uri="{C3380CC4-5D6E-409C-BE32-E72D297353CC}">
                <c16:uniqueId val="{0000000B-5095-2A4D-9326-BFDB3D73E088}"/>
              </c:ext>
            </c:extLst>
          </c:dPt>
          <c:dPt>
            <c:idx val="6"/>
            <c:invertIfNegative val="0"/>
            <c:bubble3D val="0"/>
            <c:extLst>
              <c:ext xmlns:c16="http://schemas.microsoft.com/office/drawing/2014/chart" uri="{C3380CC4-5D6E-409C-BE32-E72D297353CC}">
                <c16:uniqueId val="{0000000D-5095-2A4D-9326-BFDB3D73E088}"/>
              </c:ext>
            </c:extLst>
          </c:dPt>
          <c:dPt>
            <c:idx val="7"/>
            <c:invertIfNegative val="0"/>
            <c:bubble3D val="0"/>
            <c:extLst>
              <c:ext xmlns:c16="http://schemas.microsoft.com/office/drawing/2014/chart" uri="{C3380CC4-5D6E-409C-BE32-E72D297353CC}">
                <c16:uniqueId val="{0000000F-5095-2A4D-9326-BFDB3D73E088}"/>
              </c:ext>
            </c:extLst>
          </c:dPt>
          <c:dPt>
            <c:idx val="8"/>
            <c:invertIfNegative val="0"/>
            <c:bubble3D val="0"/>
            <c:extLst>
              <c:ext xmlns:c16="http://schemas.microsoft.com/office/drawing/2014/chart" uri="{C3380CC4-5D6E-409C-BE32-E72D297353CC}">
                <c16:uniqueId val="{00000011-5095-2A4D-9326-BFDB3D73E088}"/>
              </c:ext>
            </c:extLst>
          </c:dPt>
          <c:dPt>
            <c:idx val="9"/>
            <c:invertIfNegative val="0"/>
            <c:bubble3D val="0"/>
            <c:extLst>
              <c:ext xmlns:c16="http://schemas.microsoft.com/office/drawing/2014/chart" uri="{C3380CC4-5D6E-409C-BE32-E72D297353CC}">
                <c16:uniqueId val="{00000013-5095-2A4D-9326-BFDB3D73E088}"/>
              </c:ext>
            </c:extLst>
          </c:dPt>
          <c:dPt>
            <c:idx val="10"/>
            <c:invertIfNegative val="0"/>
            <c:bubble3D val="0"/>
            <c:extLst>
              <c:ext xmlns:c16="http://schemas.microsoft.com/office/drawing/2014/chart" uri="{C3380CC4-5D6E-409C-BE32-E72D297353CC}">
                <c16:uniqueId val="{00000015-5095-2A4D-9326-BFDB3D73E088}"/>
              </c:ext>
            </c:extLst>
          </c:dPt>
          <c:dLbls>
            <c:numFmt formatCode="#,##0" sourceLinked="0"/>
            <c:spPr>
              <a:noFill/>
              <a:ln>
                <a:noFill/>
              </a:ln>
              <a:effectLst/>
            </c:spPr>
            <c:txPr>
              <a:bodyPr/>
              <a:lstStyle/>
              <a:p>
                <a:pPr>
                  <a:defRPr sz="700" b="0" i="0" u="none" strike="noStrike">
                    <a:solidFill>
                      <a:srgbClr val="1A1A1A"/>
                    </a:solidFill>
                    <a:latin typeface="Arial"/>
                  </a:defRPr>
                </a:pPr>
                <a:endParaRPr lang="en-FJ"/>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0–4</c:v>
                </c:pt>
                <c:pt idx="1">
                  <c:v>5–9</c:v>
                </c:pt>
                <c:pt idx="2">
                  <c:v>10–14</c:v>
                </c:pt>
                <c:pt idx="3">
                  <c:v>15–19</c:v>
                </c:pt>
                <c:pt idx="4">
                  <c:v>20–24</c:v>
                </c:pt>
                <c:pt idx="5">
                  <c:v>25–29</c:v>
                </c:pt>
                <c:pt idx="6">
                  <c:v>30–34</c:v>
                </c:pt>
                <c:pt idx="7">
                  <c:v>35–39</c:v>
                </c:pt>
                <c:pt idx="8">
                  <c:v>40–44</c:v>
                </c:pt>
                <c:pt idx="9">
                  <c:v>45–49</c:v>
                </c:pt>
                <c:pt idx="10">
                  <c:v>50+</c:v>
                </c:pt>
              </c:strCache>
            </c:strRef>
          </c:cat>
          <c:val>
            <c:numRef>
              <c:f>Sheet1!$B$2:$B$12</c:f>
              <c:numCache>
                <c:formatCode>General</c:formatCode>
                <c:ptCount val="11"/>
                <c:pt idx="0">
                  <c:v>56</c:v>
                </c:pt>
                <c:pt idx="1">
                  <c:v>3</c:v>
                </c:pt>
                <c:pt idx="2">
                  <c:v>8</c:v>
                </c:pt>
                <c:pt idx="3">
                  <c:v>257</c:v>
                </c:pt>
                <c:pt idx="4">
                  <c:v>646</c:v>
                </c:pt>
                <c:pt idx="5">
                  <c:v>419</c:v>
                </c:pt>
                <c:pt idx="6">
                  <c:v>285</c:v>
                </c:pt>
                <c:pt idx="7">
                  <c:v>142</c:v>
                </c:pt>
                <c:pt idx="8">
                  <c:v>88</c:v>
                </c:pt>
                <c:pt idx="9">
                  <c:v>49</c:v>
                </c:pt>
                <c:pt idx="10">
                  <c:v>63</c:v>
                </c:pt>
              </c:numCache>
            </c:numRef>
          </c:val>
          <c:extLst>
            <c:ext xmlns:c16="http://schemas.microsoft.com/office/drawing/2014/chart" uri="{C3380CC4-5D6E-409C-BE32-E72D297353CC}">
              <c16:uniqueId val="{00000016-5095-2A4D-9326-BFDB3D73E088}"/>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750" b="0" i="0" u="none" strike="noStrike">
                <a:solidFill>
                  <a:srgbClr val="5A5A5A"/>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750" b="0" i="0" u="none" strike="noStrike">
                <a:solidFill>
                  <a:srgbClr val="5A5A5A"/>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0"/>
        <c:ser>
          <c:idx val="0"/>
          <c:order val="0"/>
          <c:tx>
            <c:strRef>
              <c:f>Sheet1!$B$1</c:f>
              <c:strCache>
                <c:ptCount val="1"/>
                <c:pt idx="0">
                  <c:v>Deaths</c:v>
                </c:pt>
              </c:strCache>
            </c:strRef>
          </c:tx>
          <c:spPr>
            <a:solidFill>
              <a:srgbClr val="CCAAAA"/>
            </a:solidFill>
            <a:effectLst/>
          </c:spPr>
          <c:invertIfNegative val="0"/>
          <c:dPt>
            <c:idx val="0"/>
            <c:invertIfNegative val="0"/>
            <c:bubble3D val="0"/>
            <c:extLst>
              <c:ext xmlns:c16="http://schemas.microsoft.com/office/drawing/2014/chart" uri="{C3380CC4-5D6E-409C-BE32-E72D297353CC}">
                <c16:uniqueId val="{00000001-4C70-124C-9AEB-A4220FC789C6}"/>
              </c:ext>
            </c:extLst>
          </c:dPt>
          <c:dPt>
            <c:idx val="1"/>
            <c:invertIfNegative val="0"/>
            <c:bubble3D val="0"/>
            <c:spPr>
              <a:solidFill>
                <a:srgbClr val="AA6666"/>
              </a:solidFill>
              <a:effectLst/>
            </c:spPr>
            <c:extLst>
              <c:ext xmlns:c16="http://schemas.microsoft.com/office/drawing/2014/chart" uri="{C3380CC4-5D6E-409C-BE32-E72D297353CC}">
                <c16:uniqueId val="{00000003-4C70-124C-9AEB-A4220FC789C6}"/>
              </c:ext>
            </c:extLst>
          </c:dPt>
          <c:dPt>
            <c:idx val="2"/>
            <c:invertIfNegative val="0"/>
            <c:bubble3D val="0"/>
            <c:spPr>
              <a:solidFill>
                <a:srgbClr val="884444"/>
              </a:solidFill>
              <a:effectLst/>
            </c:spPr>
            <c:extLst>
              <c:ext xmlns:c16="http://schemas.microsoft.com/office/drawing/2014/chart" uri="{C3380CC4-5D6E-409C-BE32-E72D297353CC}">
                <c16:uniqueId val="{00000005-4C70-124C-9AEB-A4220FC789C6}"/>
              </c:ext>
            </c:extLst>
          </c:dPt>
          <c:dPt>
            <c:idx val="3"/>
            <c:invertIfNegative val="0"/>
            <c:bubble3D val="0"/>
            <c:spPr>
              <a:solidFill>
                <a:srgbClr val="7A1A1A"/>
              </a:solidFill>
              <a:effectLst/>
            </c:spPr>
            <c:extLst>
              <c:ext xmlns:c16="http://schemas.microsoft.com/office/drawing/2014/chart" uri="{C3380CC4-5D6E-409C-BE32-E72D297353CC}">
                <c16:uniqueId val="{00000007-4C70-124C-9AEB-A4220FC789C6}"/>
              </c:ext>
            </c:extLst>
          </c:dPt>
          <c:dPt>
            <c:idx val="4"/>
            <c:invertIfNegative val="0"/>
            <c:bubble3D val="0"/>
            <c:spPr>
              <a:solidFill>
                <a:srgbClr val="C04040"/>
              </a:solidFill>
              <a:effectLst/>
            </c:spPr>
            <c:extLst>
              <c:ext xmlns:c16="http://schemas.microsoft.com/office/drawing/2014/chart" uri="{C3380CC4-5D6E-409C-BE32-E72D297353CC}">
                <c16:uniqueId val="{00000009-4C70-124C-9AEB-A4220FC789C6}"/>
              </c:ext>
            </c:extLst>
          </c:dPt>
          <c:dLbls>
            <c:numFmt formatCode="#,##0" sourceLinked="0"/>
            <c:spPr>
              <a:noFill/>
              <a:ln>
                <a:noFill/>
              </a:ln>
              <a:effectLst/>
            </c:spPr>
            <c:txPr>
              <a:bodyPr/>
              <a:lstStyle/>
              <a:p>
                <a:pPr>
                  <a:defRPr sz="1100" b="0" i="0" u="none" strike="noStrike">
                    <a:solidFill>
                      <a:srgbClr val="8B2222"/>
                    </a:solidFill>
                    <a:latin typeface="Arial"/>
                  </a:defRPr>
                </a:pPr>
                <a:endParaRPr lang="en-FJ"/>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2021</c:v>
                </c:pt>
                <c:pt idx="1">
                  <c:v>2022</c:v>
                </c:pt>
                <c:pt idx="2">
                  <c:v>2023</c:v>
                </c:pt>
                <c:pt idx="3">
                  <c:v>2024</c:v>
                </c:pt>
                <c:pt idx="4">
                  <c:v>2025</c:v>
                </c:pt>
              </c:strCache>
            </c:strRef>
          </c:cat>
          <c:val>
            <c:numRef>
              <c:f>Sheet1!$B$2:$B$6</c:f>
              <c:numCache>
                <c:formatCode>General</c:formatCode>
                <c:ptCount val="5"/>
                <c:pt idx="0">
                  <c:v>25</c:v>
                </c:pt>
                <c:pt idx="1">
                  <c:v>46</c:v>
                </c:pt>
                <c:pt idx="2">
                  <c:v>82</c:v>
                </c:pt>
                <c:pt idx="3">
                  <c:v>126</c:v>
                </c:pt>
                <c:pt idx="4">
                  <c:v>117</c:v>
                </c:pt>
              </c:numCache>
            </c:numRef>
          </c:val>
          <c:extLst>
            <c:ext xmlns:c16="http://schemas.microsoft.com/office/drawing/2014/chart" uri="{C3380CC4-5D6E-409C-BE32-E72D297353CC}">
              <c16:uniqueId val="{0000000A-4C70-124C-9AEB-A4220FC789C6}"/>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A5A5A"/>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8EDED"/>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5A5A5A"/>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lineChart>
        <c:grouping val="standard"/>
        <c:varyColors val="0"/>
        <c:ser>
          <c:idx val="0"/>
          <c:order val="0"/>
          <c:tx>
            <c:strRef>
              <c:f>Sheet1!$B$1</c:f>
              <c:strCache>
                <c:ptCount val="1"/>
                <c:pt idx="0">
                  <c:v>Known PLHIV</c:v>
                </c:pt>
              </c:strCache>
            </c:strRef>
          </c:tx>
          <c:spPr>
            <a:ln w="38100" cap="flat">
              <a:solidFill>
                <a:srgbClr val="004850"/>
              </a:solidFill>
              <a:prstDash val="solid"/>
              <a:round/>
            </a:ln>
            <a:effectLst/>
          </c:spPr>
          <c:marker>
            <c:symbol val="circle"/>
            <c:size val="6"/>
            <c:spPr>
              <a:solidFill>
                <a:srgbClr val="004850"/>
              </a:solidFill>
              <a:ln w="9525" cap="flat">
                <a:solidFill>
                  <a:srgbClr val="004850"/>
                </a:solidFill>
                <a:prstDash val="solid"/>
                <a:round/>
              </a:ln>
              <a:effectLst/>
            </c:spPr>
          </c:marker>
          <c:cat>
            <c:strRef>
              <c:f>Sheet1!$A$2:$A$7</c:f>
              <c:strCache>
                <c:ptCount val="6"/>
                <c:pt idx="0">
                  <c:v>2020</c:v>
                </c:pt>
                <c:pt idx="1">
                  <c:v>2021</c:v>
                </c:pt>
                <c:pt idx="2">
                  <c:v>2022</c:v>
                </c:pt>
                <c:pt idx="3">
                  <c:v>2023</c:v>
                </c:pt>
                <c:pt idx="4">
                  <c:v>2024</c:v>
                </c:pt>
                <c:pt idx="5">
                  <c:v>2025</c:v>
                </c:pt>
              </c:strCache>
            </c:strRef>
          </c:cat>
          <c:val>
            <c:numRef>
              <c:f>Sheet1!$B$2:$B$7</c:f>
              <c:numCache>
                <c:formatCode>General</c:formatCode>
                <c:ptCount val="6"/>
                <c:pt idx="0">
                  <c:v>652</c:v>
                </c:pt>
                <c:pt idx="1">
                  <c:v>804</c:v>
                </c:pt>
                <c:pt idx="2">
                  <c:v>1057</c:v>
                </c:pt>
                <c:pt idx="3">
                  <c:v>1390</c:v>
                </c:pt>
                <c:pt idx="4">
                  <c:v>2067</c:v>
                </c:pt>
                <c:pt idx="5">
                  <c:v>3535</c:v>
                </c:pt>
              </c:numCache>
            </c:numRef>
          </c:val>
          <c:smooth val="1"/>
          <c:extLst>
            <c:ext xmlns:c16="http://schemas.microsoft.com/office/drawing/2014/chart" uri="{C3380CC4-5D6E-409C-BE32-E72D297353CC}">
              <c16:uniqueId val="{00000000-3B6A-EC43-8FE1-FBEC23AB00A8}"/>
            </c:ext>
          </c:extLst>
        </c:ser>
        <c:ser>
          <c:idx val="1"/>
          <c:order val="1"/>
          <c:tx>
            <c:strRef>
              <c:f>Sheet1!$C$1</c:f>
              <c:strCache>
                <c:ptCount val="1"/>
                <c:pt idx="0">
                  <c:v>On ART</c:v>
                </c:pt>
              </c:strCache>
            </c:strRef>
          </c:tx>
          <c:spPr>
            <a:ln w="38100" cap="flat">
              <a:solidFill>
                <a:srgbClr val="007A7A"/>
              </a:solidFill>
              <a:prstDash val="solid"/>
              <a:round/>
            </a:ln>
            <a:effectLst/>
          </c:spPr>
          <c:marker>
            <c:symbol val="circle"/>
            <c:size val="6"/>
            <c:spPr>
              <a:solidFill>
                <a:srgbClr val="007A7A"/>
              </a:solidFill>
              <a:ln w="9525" cap="flat">
                <a:solidFill>
                  <a:srgbClr val="007A7A"/>
                </a:solidFill>
                <a:prstDash val="solid"/>
                <a:round/>
              </a:ln>
              <a:effectLst/>
            </c:spPr>
          </c:marker>
          <c:cat>
            <c:strRef>
              <c:f>Sheet1!$A$2:$A$7</c:f>
              <c:strCache>
                <c:ptCount val="6"/>
                <c:pt idx="0">
                  <c:v>2020</c:v>
                </c:pt>
                <c:pt idx="1">
                  <c:v>2021</c:v>
                </c:pt>
                <c:pt idx="2">
                  <c:v>2022</c:v>
                </c:pt>
                <c:pt idx="3">
                  <c:v>2023</c:v>
                </c:pt>
                <c:pt idx="4">
                  <c:v>2024</c:v>
                </c:pt>
                <c:pt idx="5">
                  <c:v>2025</c:v>
                </c:pt>
              </c:strCache>
            </c:strRef>
          </c:cat>
          <c:val>
            <c:numRef>
              <c:f>Sheet1!$C$2:$C$7</c:f>
              <c:numCache>
                <c:formatCode>General</c:formatCode>
                <c:ptCount val="6"/>
                <c:pt idx="0">
                  <c:v>506</c:v>
                </c:pt>
                <c:pt idx="1">
                  <c:v>647</c:v>
                </c:pt>
                <c:pt idx="2">
                  <c:v>574</c:v>
                </c:pt>
                <c:pt idx="3">
                  <c:v>580</c:v>
                </c:pt>
                <c:pt idx="4">
                  <c:v>1411</c:v>
                </c:pt>
                <c:pt idx="5">
                  <c:v>1979</c:v>
                </c:pt>
              </c:numCache>
            </c:numRef>
          </c:val>
          <c:smooth val="1"/>
          <c:extLst>
            <c:ext xmlns:c16="http://schemas.microsoft.com/office/drawing/2014/chart" uri="{C3380CC4-5D6E-409C-BE32-E72D297353CC}">
              <c16:uniqueId val="{00000001-3B6A-EC43-8FE1-FBEC23AB00A8}"/>
            </c:ext>
          </c:extLst>
        </c:ser>
        <c:ser>
          <c:idx val="2"/>
          <c:order val="2"/>
          <c:tx>
            <c:strRef>
              <c:f>Sheet1!$D$1</c:f>
              <c:strCache>
                <c:ptCount val="1"/>
                <c:pt idx="0">
                  <c:v>Virally Suppressed</c:v>
                </c:pt>
              </c:strCache>
            </c:strRef>
          </c:tx>
          <c:spPr>
            <a:ln w="38100" cap="flat">
              <a:solidFill>
                <a:srgbClr val="C86A14"/>
              </a:solidFill>
              <a:prstDash val="solid"/>
              <a:round/>
            </a:ln>
            <a:effectLst/>
          </c:spPr>
          <c:marker>
            <c:symbol val="circle"/>
            <c:size val="6"/>
            <c:spPr>
              <a:solidFill>
                <a:srgbClr val="C86A14"/>
              </a:solidFill>
              <a:ln w="9525" cap="flat">
                <a:solidFill>
                  <a:srgbClr val="C86A14"/>
                </a:solidFill>
                <a:prstDash val="solid"/>
                <a:round/>
              </a:ln>
              <a:effectLst/>
            </c:spPr>
          </c:marker>
          <c:cat>
            <c:strRef>
              <c:f>Sheet1!$A$2:$A$7</c:f>
              <c:strCache>
                <c:ptCount val="6"/>
                <c:pt idx="0">
                  <c:v>2020</c:v>
                </c:pt>
                <c:pt idx="1">
                  <c:v>2021</c:v>
                </c:pt>
                <c:pt idx="2">
                  <c:v>2022</c:v>
                </c:pt>
                <c:pt idx="3">
                  <c:v>2023</c:v>
                </c:pt>
                <c:pt idx="4">
                  <c:v>2024</c:v>
                </c:pt>
                <c:pt idx="5">
                  <c:v>2025</c:v>
                </c:pt>
              </c:strCache>
            </c:strRef>
          </c:cat>
          <c:val>
            <c:numRef>
              <c:f>Sheet1!$D$2:$D$7</c:f>
              <c:numCache>
                <c:formatCode>General</c:formatCode>
                <c:ptCount val="6"/>
                <c:pt idx="0">
                  <c:v>0</c:v>
                </c:pt>
                <c:pt idx="1">
                  <c:v>0</c:v>
                </c:pt>
                <c:pt idx="2">
                  <c:v>60</c:v>
                </c:pt>
                <c:pt idx="3">
                  <c:v>227</c:v>
                </c:pt>
                <c:pt idx="4">
                  <c:v>244</c:v>
                </c:pt>
                <c:pt idx="5">
                  <c:v>288</c:v>
                </c:pt>
              </c:numCache>
            </c:numRef>
          </c:val>
          <c:smooth val="1"/>
          <c:extLst>
            <c:ext xmlns:c16="http://schemas.microsoft.com/office/drawing/2014/chart" uri="{C3380CC4-5D6E-409C-BE32-E72D297353CC}">
              <c16:uniqueId val="{00000002-3B6A-EC43-8FE1-FBEC23AB00A8}"/>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A5A5A"/>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5A5A5A"/>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900"/>
          </a:pPr>
          <a:endParaRPr lang="en-US"/>
        </a:p>
      </c:txPr>
    </c:legend>
    <c:plotVisOnly val="1"/>
    <c:dispBlanksAs val="span"/>
    <c:showDLblsOverMax val="1"/>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9239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Shape 2"/>
          <p:cNvSpPr/>
          <p:nvPr/>
        </p:nvSpPr>
        <p:spPr>
          <a:xfrm>
            <a:off x="6675120" y="182880"/>
            <a:ext cx="2926080" cy="2926080"/>
          </a:xfrm>
          <a:prstGeom prst="ellipse">
            <a:avLst/>
          </a:prstGeom>
          <a:solidFill>
            <a:srgbClr val="007A7A">
              <a:alpha val="28000"/>
            </a:srgbClr>
          </a:solidFill>
          <a:ln w="12700">
            <a:solidFill>
              <a:srgbClr val="007A7A">
                <a:alpha val="28000"/>
              </a:srgbClr>
            </a:solidFill>
            <a:prstDash val="solid"/>
          </a:ln>
        </p:spPr>
        <p:txBody>
          <a:bodyPr/>
          <a:lstStyle/>
          <a:p>
            <a:endParaRPr lang="en-FJ"/>
          </a:p>
        </p:txBody>
      </p:sp>
      <p:sp>
        <p:nvSpPr>
          <p:cNvPr id="5" name="Shape 3"/>
          <p:cNvSpPr/>
          <p:nvPr/>
        </p:nvSpPr>
        <p:spPr>
          <a:xfrm>
            <a:off x="7223760" y="1280160"/>
            <a:ext cx="1645920" cy="1645920"/>
          </a:xfrm>
          <a:prstGeom prst="ellipse">
            <a:avLst/>
          </a:prstGeom>
          <a:solidFill>
            <a:srgbClr val="C86A14">
              <a:alpha val="20000"/>
            </a:srgbClr>
          </a:solidFill>
          <a:ln w="12700">
            <a:solidFill>
              <a:srgbClr val="C86A14">
                <a:alpha val="20000"/>
              </a:srgbClr>
            </a:solidFill>
            <a:prstDash val="solid"/>
          </a:ln>
        </p:spPr>
        <p:txBody>
          <a:bodyPr/>
          <a:lstStyle/>
          <a:p>
            <a:endParaRPr lang="en-FJ"/>
          </a:p>
        </p:txBody>
      </p:sp>
      <p:sp>
        <p:nvSpPr>
          <p:cNvPr id="6" name="Text 4"/>
          <p:cNvSpPr/>
          <p:nvPr/>
        </p:nvSpPr>
        <p:spPr>
          <a:xfrm>
            <a:off x="685800" y="411480"/>
            <a:ext cx="7315200" cy="1280160"/>
          </a:xfrm>
          <a:prstGeom prst="rect">
            <a:avLst/>
          </a:prstGeom>
          <a:noFill/>
          <a:ln/>
        </p:spPr>
        <p:txBody>
          <a:bodyPr wrap="square" lIns="0" tIns="0" rIns="0" bIns="0" rtlCol="0" anchor="b"/>
          <a:lstStyle/>
          <a:p>
            <a:pPr marL="0" indent="0">
              <a:buNone/>
            </a:pPr>
            <a:r>
              <a:rPr lang="en-US" sz="7200" b="1" dirty="0">
                <a:solidFill>
                  <a:srgbClr val="FFFFFF"/>
                </a:solidFill>
                <a:latin typeface="Calibri" pitchFamily="34" charset="0"/>
                <a:ea typeface="Calibri" pitchFamily="34" charset="-122"/>
                <a:cs typeface="Calibri" pitchFamily="34" charset="-120"/>
              </a:rPr>
              <a:t>FIJI HIV</a:t>
            </a:r>
            <a:endParaRPr lang="en-US" sz="7200" dirty="0"/>
          </a:p>
        </p:txBody>
      </p:sp>
      <p:sp>
        <p:nvSpPr>
          <p:cNvPr id="7" name="Text 5"/>
          <p:cNvSpPr/>
          <p:nvPr/>
        </p:nvSpPr>
        <p:spPr>
          <a:xfrm>
            <a:off x="685800" y="1691640"/>
            <a:ext cx="7772400" cy="777240"/>
          </a:xfrm>
          <a:prstGeom prst="rect">
            <a:avLst/>
          </a:prstGeom>
          <a:noFill/>
          <a:ln/>
        </p:spPr>
        <p:txBody>
          <a:bodyPr wrap="square" lIns="0" tIns="0" rIns="0" bIns="0" rtlCol="0" anchor="ctr"/>
          <a:lstStyle/>
          <a:p>
            <a:pPr marL="0" indent="0">
              <a:buNone/>
            </a:pPr>
            <a:r>
              <a:rPr lang="en-US" sz="3000" b="1" dirty="0">
                <a:solidFill>
                  <a:srgbClr val="C86A14"/>
                </a:solidFill>
                <a:latin typeface="Calibri" pitchFamily="34" charset="0"/>
                <a:ea typeface="Calibri" pitchFamily="34" charset="-122"/>
                <a:cs typeface="Calibri" pitchFamily="34" charset="-120"/>
              </a:rPr>
              <a:t>SURVEILLANCE REPORT</a:t>
            </a:r>
            <a:endParaRPr lang="en-US" sz="3000" dirty="0"/>
          </a:p>
        </p:txBody>
      </p:sp>
      <p:sp>
        <p:nvSpPr>
          <p:cNvPr id="8" name="Text 6"/>
          <p:cNvSpPr/>
          <p:nvPr/>
        </p:nvSpPr>
        <p:spPr>
          <a:xfrm>
            <a:off x="685800" y="2423160"/>
            <a:ext cx="2560320" cy="960120"/>
          </a:xfrm>
          <a:prstGeom prst="rect">
            <a:avLst/>
          </a:prstGeom>
          <a:noFill/>
          <a:ln/>
        </p:spPr>
        <p:txBody>
          <a:bodyPr wrap="square" lIns="0" tIns="0" rIns="0" bIns="0" rtlCol="0" anchor="ctr"/>
          <a:lstStyle/>
          <a:p>
            <a:pPr marL="0" indent="0">
              <a:buNone/>
            </a:pPr>
            <a:r>
              <a:rPr lang="en-US" sz="8000" b="1" dirty="0">
                <a:solidFill>
                  <a:srgbClr val="FFFFFF"/>
                </a:solidFill>
                <a:latin typeface="Calibri" pitchFamily="34" charset="0"/>
                <a:ea typeface="Calibri" pitchFamily="34" charset="-122"/>
                <a:cs typeface="Calibri" pitchFamily="34" charset="-120"/>
              </a:rPr>
              <a:t>2025</a:t>
            </a:r>
            <a:endParaRPr lang="en-US" sz="8000" dirty="0"/>
          </a:p>
        </p:txBody>
      </p:sp>
      <p:sp>
        <p:nvSpPr>
          <p:cNvPr id="9" name="Text 7"/>
          <p:cNvSpPr/>
          <p:nvPr/>
        </p:nvSpPr>
        <p:spPr>
          <a:xfrm>
            <a:off x="685800" y="3401568"/>
            <a:ext cx="6858000" cy="438912"/>
          </a:xfrm>
          <a:prstGeom prst="rect">
            <a:avLst/>
          </a:prstGeom>
          <a:noFill/>
          <a:ln/>
        </p:spPr>
        <p:txBody>
          <a:bodyPr wrap="square" lIns="0" tIns="0" rIns="0" bIns="0" rtlCol="0" anchor="ctr"/>
          <a:lstStyle/>
          <a:p>
            <a:pPr marL="0" indent="0">
              <a:buNone/>
            </a:pPr>
            <a:r>
              <a:rPr lang="en-US" sz="1300" i="1" dirty="0">
                <a:solidFill>
                  <a:srgbClr val="C8E6E6"/>
                </a:solidFill>
                <a:latin typeface="Calibri" pitchFamily="34" charset="0"/>
                <a:ea typeface="Calibri" pitchFamily="34" charset="-122"/>
                <a:cs typeface="Calibri" pitchFamily="34" charset="-120"/>
              </a:rPr>
              <a:t>National Epidemiological Analysis of HIV Testing, Diagnosis and Care Cascade</a:t>
            </a:r>
            <a:endParaRPr lang="en-US" sz="1300" dirty="0"/>
          </a:p>
        </p:txBody>
      </p:sp>
      <p:sp>
        <p:nvSpPr>
          <p:cNvPr id="10" name="Text 8"/>
          <p:cNvSpPr/>
          <p:nvPr/>
        </p:nvSpPr>
        <p:spPr>
          <a:xfrm>
            <a:off x="685800" y="3858768"/>
            <a:ext cx="8046720" cy="320040"/>
          </a:xfrm>
          <a:prstGeom prst="rect">
            <a:avLst/>
          </a:prstGeom>
          <a:noFill/>
          <a:ln/>
        </p:spPr>
        <p:txBody>
          <a:bodyPr wrap="square" lIns="0" tIns="0" rIns="0" bIns="0" rtlCol="0" anchor="ctr"/>
          <a:lstStyle/>
          <a:p>
            <a:pPr marL="0" indent="0">
              <a:buNone/>
            </a:pPr>
            <a:r>
              <a:rPr lang="en-US" sz="1000" dirty="0">
                <a:solidFill>
                  <a:srgbClr val="C8E6E6"/>
                </a:solidFill>
                <a:latin typeface="Calibri" pitchFamily="34" charset="0"/>
                <a:ea typeface="Calibri" pitchFamily="34" charset="-122"/>
                <a:cs typeface="Calibri" pitchFamily="34" charset="-120"/>
              </a:rPr>
              <a:t>Ministry of Health &amp; Medical Services  |  Sexual &amp; Reproductive Health &amp; HIV Unit  |  Republic of Fiji</a:t>
            </a:r>
            <a:endParaRPr lang="en-US" sz="1000" dirty="0"/>
          </a:p>
        </p:txBody>
      </p:sp>
      <p:sp>
        <p:nvSpPr>
          <p:cNvPr id="11" name="Text 9"/>
          <p:cNvSpPr/>
          <p:nvPr/>
        </p:nvSpPr>
        <p:spPr>
          <a:xfrm>
            <a:off x="685800" y="4224528"/>
            <a:ext cx="8046720" cy="292608"/>
          </a:xfrm>
          <a:prstGeom prst="rect">
            <a:avLst/>
          </a:prstGeom>
          <a:noFill/>
          <a:ln/>
        </p:spPr>
        <p:txBody>
          <a:bodyPr wrap="square" lIns="0" tIns="0" rIns="0" bIns="0" rtlCol="0" anchor="ctr"/>
          <a:lstStyle/>
          <a:p>
            <a:pPr marL="0" indent="0">
              <a:buNone/>
            </a:pPr>
            <a:r>
              <a:rPr lang="en-US" sz="950" dirty="0">
                <a:solidFill>
                  <a:srgbClr val="C86A14"/>
                </a:solidFill>
                <a:latin typeface="Calibri" pitchFamily="34" charset="0"/>
                <a:ea typeface="Calibri" pitchFamily="34" charset="-122"/>
                <a:cs typeface="Calibri" pitchFamily="34" charset="-120"/>
              </a:rPr>
              <a:t>Published April 2026  |  Data: January–December 2025  |  www.health.gov.fj</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612574" y="109366"/>
            <a:ext cx="7315200" cy="233534"/>
          </a:xfrm>
          <a:prstGeom prst="rect">
            <a:avLst/>
          </a:prstGeom>
          <a:noFill/>
          <a:ln/>
        </p:spPr>
        <p:txBody>
          <a:bodyPr wrap="square" lIns="0" tIns="0" rIns="0" bIns="0" rtlCol="0" anchor="t"/>
          <a:lstStyle/>
          <a:p>
            <a:pPr marL="0" indent="0">
              <a:buNone/>
            </a:pPr>
            <a:r>
              <a:rPr lang="en-US" sz="1400" b="1" kern="0" spc="400" dirty="0">
                <a:solidFill>
                  <a:srgbClr val="C86A14"/>
                </a:solidFill>
                <a:latin typeface="Calibri" pitchFamily="34" charset="0"/>
                <a:ea typeface="Calibri" pitchFamily="34" charset="-122"/>
                <a:cs typeface="Calibri" pitchFamily="34" charset="-120"/>
              </a:rPr>
              <a:t>KEY FINDINGS</a:t>
            </a:r>
            <a:endParaRPr lang="en-US" sz="1400" dirty="0"/>
          </a:p>
        </p:txBody>
      </p:sp>
      <p:sp>
        <p:nvSpPr>
          <p:cNvPr id="5" name="Text 3"/>
          <p:cNvSpPr/>
          <p:nvPr/>
        </p:nvSpPr>
        <p:spPr>
          <a:xfrm>
            <a:off x="612574" y="226134"/>
            <a:ext cx="7772400" cy="421150"/>
          </a:xfrm>
          <a:prstGeom prst="rect">
            <a:avLst/>
          </a:prstGeom>
          <a:noFill/>
          <a:ln/>
        </p:spPr>
        <p:txBody>
          <a:bodyPr wrap="square" lIns="0" tIns="0" rIns="0" bIns="0" rtlCol="0" anchor="t"/>
          <a:lstStyle/>
          <a:p>
            <a:pPr marL="0" indent="0">
              <a:buNone/>
            </a:pPr>
            <a:r>
              <a:rPr lang="en-US" sz="3200" b="1" dirty="0">
                <a:solidFill>
                  <a:srgbClr val="FFFFFF"/>
                </a:solidFill>
                <a:latin typeface="Calibri" pitchFamily="34" charset="0"/>
                <a:ea typeface="Calibri" pitchFamily="34" charset="-122"/>
                <a:cs typeface="Calibri" pitchFamily="34" charset="-120"/>
              </a:rPr>
              <a:t>2025 Surveillance</a:t>
            </a:r>
            <a:r>
              <a:rPr lang="en-US" sz="3200" dirty="0"/>
              <a:t> </a:t>
            </a:r>
            <a:r>
              <a:rPr lang="en-US" sz="3200" b="1" dirty="0">
                <a:solidFill>
                  <a:srgbClr val="FFFFFF"/>
                </a:solidFill>
                <a:latin typeface="Calibri" pitchFamily="34" charset="0"/>
                <a:ea typeface="Calibri" pitchFamily="34" charset="-122"/>
                <a:cs typeface="Calibri" pitchFamily="34" charset="-120"/>
              </a:rPr>
              <a:t>Summary</a:t>
            </a:r>
            <a:endParaRPr lang="en-US" sz="3200" dirty="0"/>
          </a:p>
        </p:txBody>
      </p:sp>
      <p:sp>
        <p:nvSpPr>
          <p:cNvPr id="6" name="Text 4"/>
          <p:cNvSpPr/>
          <p:nvPr/>
        </p:nvSpPr>
        <p:spPr>
          <a:xfrm>
            <a:off x="612574" y="4732020"/>
            <a:ext cx="7772400" cy="411480"/>
          </a:xfrm>
          <a:prstGeom prst="rect">
            <a:avLst/>
          </a:prstGeom>
          <a:noFill/>
          <a:ln/>
        </p:spPr>
        <p:txBody>
          <a:bodyPr wrap="square" lIns="0" tIns="0" rIns="0" bIns="0" rtlCol="0" anchor="ctr"/>
          <a:lstStyle/>
          <a:p>
            <a:pPr marL="0" indent="0">
              <a:buNone/>
            </a:pPr>
            <a:r>
              <a:rPr lang="en-US" sz="1300" i="1" dirty="0">
                <a:solidFill>
                  <a:srgbClr val="C8E6E6"/>
                </a:solidFill>
                <a:latin typeface="Calibri" pitchFamily="34" charset="0"/>
                <a:ea typeface="Calibri" pitchFamily="34" charset="-122"/>
                <a:cs typeface="Calibri" pitchFamily="34" charset="-120"/>
              </a:rPr>
              <a:t>Record diagnoses  |  Care cascade gaps  |  Demographic patterns</a:t>
            </a:r>
            <a:endParaRPr lang="en-US" sz="1300" dirty="0"/>
          </a:p>
        </p:txBody>
      </p:sp>
      <p:pic>
        <p:nvPicPr>
          <p:cNvPr id="8" name="Picture 7">
            <a:extLst>
              <a:ext uri="{FF2B5EF4-FFF2-40B4-BE49-F238E27FC236}">
                <a16:creationId xmlns:a16="http://schemas.microsoft.com/office/drawing/2014/main" id="{91257F24-437D-6B1D-85B6-2AF77E701867}"/>
              </a:ext>
            </a:extLst>
          </p:cNvPr>
          <p:cNvPicPr>
            <a:picLocks noChangeAspect="1"/>
          </p:cNvPicPr>
          <p:nvPr/>
        </p:nvPicPr>
        <p:blipFill>
          <a:blip r:embed="rId3"/>
          <a:srcRect b="2630"/>
          <a:stretch>
            <a:fillRect/>
          </a:stretch>
        </p:blipFill>
        <p:spPr>
          <a:xfrm>
            <a:off x="457200" y="647284"/>
            <a:ext cx="8525750" cy="415331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2025 — Key Statistics at a Glance</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850" b="1" dirty="0">
                <a:solidFill>
                  <a:srgbClr val="C86A14"/>
                </a:solidFill>
                <a:latin typeface="Calibri" pitchFamily="34" charset="0"/>
                <a:ea typeface="Calibri" pitchFamily="34" charset="-122"/>
                <a:cs typeface="Calibri" pitchFamily="34" charset="-120"/>
              </a:rPr>
              <a:t>OVERVIEW</a:t>
            </a:r>
            <a:endParaRPr lang="en-US" sz="85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256032" y="804672"/>
            <a:ext cx="2011680" cy="1828800"/>
          </a:xfrm>
          <a:prstGeom prst="rect">
            <a:avLst/>
          </a:prstGeom>
          <a:solidFill>
            <a:srgbClr val="004850"/>
          </a:solidFill>
          <a:ln w="12700">
            <a:solidFill>
              <a:srgbClr val="004850"/>
            </a:solidFill>
            <a:prstDash val="solid"/>
          </a:ln>
          <a:effectLst>
            <a:outerShdw blurRad="101600" dist="38100" dir="8100000" algn="bl" rotWithShape="0">
              <a:srgbClr val="000000">
                <a:alpha val="12000"/>
              </a:srgbClr>
            </a:outerShdw>
          </a:effectLst>
        </p:spPr>
        <p:txBody>
          <a:bodyPr/>
          <a:lstStyle/>
          <a:p>
            <a:endParaRPr lang="en-FJ"/>
          </a:p>
        </p:txBody>
      </p:sp>
      <p:sp>
        <p:nvSpPr>
          <p:cNvPr id="9" name="Text 7"/>
          <p:cNvSpPr/>
          <p:nvPr/>
        </p:nvSpPr>
        <p:spPr>
          <a:xfrm>
            <a:off x="347472" y="877824"/>
            <a:ext cx="1828800" cy="950976"/>
          </a:xfrm>
          <a:prstGeom prst="rect">
            <a:avLst/>
          </a:prstGeom>
          <a:noFill/>
          <a:ln/>
        </p:spPr>
        <p:txBody>
          <a:bodyPr wrap="square" lIns="0" tIns="0" rIns="0" bIns="0" rtlCol="0" anchor="b"/>
          <a:lstStyle/>
          <a:p>
            <a:pPr marL="0" indent="0" algn="ctr">
              <a:buNone/>
            </a:pPr>
            <a:r>
              <a:rPr lang="en-US" sz="4000" b="1" dirty="0">
                <a:solidFill>
                  <a:srgbClr val="C86A14"/>
                </a:solidFill>
                <a:latin typeface="Calibri" pitchFamily="34" charset="0"/>
                <a:ea typeface="Calibri" pitchFamily="34" charset="-122"/>
                <a:cs typeface="Calibri" pitchFamily="34" charset="-120"/>
              </a:rPr>
              <a:t>2,016</a:t>
            </a:r>
            <a:endParaRPr lang="en-US" sz="4000" dirty="0"/>
          </a:p>
        </p:txBody>
      </p:sp>
      <p:sp>
        <p:nvSpPr>
          <p:cNvPr id="10" name="Text 8"/>
          <p:cNvSpPr/>
          <p:nvPr/>
        </p:nvSpPr>
        <p:spPr>
          <a:xfrm>
            <a:off x="347472" y="1810512"/>
            <a:ext cx="1828800" cy="51206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New HIV diagnoses</a:t>
            </a:r>
            <a:endParaRPr lang="en-US" sz="1100" dirty="0"/>
          </a:p>
        </p:txBody>
      </p:sp>
      <p:sp>
        <p:nvSpPr>
          <p:cNvPr id="11" name="Text 9"/>
          <p:cNvSpPr/>
          <p:nvPr/>
        </p:nvSpPr>
        <p:spPr>
          <a:xfrm>
            <a:off x="347472" y="2322576"/>
            <a:ext cx="1828800" cy="310896"/>
          </a:xfrm>
          <a:prstGeom prst="rect">
            <a:avLst/>
          </a:prstGeom>
          <a:noFill/>
          <a:ln/>
        </p:spPr>
        <p:txBody>
          <a:bodyPr wrap="square" lIns="0" tIns="0" rIns="0" bIns="0" rtlCol="0" anchor="t"/>
          <a:lstStyle/>
          <a:p>
            <a:pPr marL="0" indent="0" algn="ctr">
              <a:buNone/>
            </a:pPr>
            <a:r>
              <a:rPr lang="en-US" sz="850" i="1" dirty="0">
                <a:solidFill>
                  <a:srgbClr val="C86A14"/>
                </a:solidFill>
                <a:latin typeface="Calibri" pitchFamily="34" charset="0"/>
                <a:ea typeface="Calibri" pitchFamily="34" charset="-122"/>
                <a:cs typeface="Calibri" pitchFamily="34" charset="-120"/>
              </a:rPr>
              <a:t>Highest annual total on record</a:t>
            </a:r>
            <a:endParaRPr lang="en-US" sz="850" dirty="0"/>
          </a:p>
        </p:txBody>
      </p:sp>
      <p:sp>
        <p:nvSpPr>
          <p:cNvPr id="12" name="Shape 10"/>
          <p:cNvSpPr/>
          <p:nvPr/>
        </p:nvSpPr>
        <p:spPr>
          <a:xfrm>
            <a:off x="2432304" y="804672"/>
            <a:ext cx="2011680" cy="1828800"/>
          </a:xfrm>
          <a:prstGeom prst="rect">
            <a:avLst/>
          </a:prstGeom>
          <a:solidFill>
            <a:srgbClr val="007A7A"/>
          </a:solidFill>
          <a:ln w="12700">
            <a:solidFill>
              <a:srgbClr val="007A7A"/>
            </a:solidFill>
            <a:prstDash val="solid"/>
          </a:ln>
          <a:effectLst>
            <a:outerShdw blurRad="101600" dist="38100" dir="8100000" algn="bl" rotWithShape="0">
              <a:srgbClr val="000000">
                <a:alpha val="12000"/>
              </a:srgbClr>
            </a:outerShdw>
          </a:effectLst>
        </p:spPr>
        <p:txBody>
          <a:bodyPr/>
          <a:lstStyle/>
          <a:p>
            <a:endParaRPr lang="en-FJ"/>
          </a:p>
        </p:txBody>
      </p:sp>
      <p:sp>
        <p:nvSpPr>
          <p:cNvPr id="13" name="Text 11"/>
          <p:cNvSpPr/>
          <p:nvPr/>
        </p:nvSpPr>
        <p:spPr>
          <a:xfrm>
            <a:off x="2523744" y="877824"/>
            <a:ext cx="1828800" cy="950976"/>
          </a:xfrm>
          <a:prstGeom prst="rect">
            <a:avLst/>
          </a:prstGeom>
          <a:noFill/>
          <a:ln/>
        </p:spPr>
        <p:txBody>
          <a:bodyPr wrap="square" lIns="0" tIns="0" rIns="0" bIns="0" rtlCol="0" anchor="b"/>
          <a:lstStyle/>
          <a:p>
            <a:pPr marL="0" indent="0" algn="ctr">
              <a:buNone/>
            </a:pPr>
            <a:r>
              <a:rPr lang="en-US" sz="4000" b="1" dirty="0">
                <a:solidFill>
                  <a:srgbClr val="FFFFFF"/>
                </a:solidFill>
                <a:latin typeface="Calibri" pitchFamily="34" charset="0"/>
                <a:ea typeface="Calibri" pitchFamily="34" charset="-122"/>
                <a:cs typeface="Calibri" pitchFamily="34" charset="-120"/>
              </a:rPr>
              <a:t>5,676</a:t>
            </a:r>
            <a:endParaRPr lang="en-US" sz="4000" dirty="0"/>
          </a:p>
        </p:txBody>
      </p:sp>
      <p:sp>
        <p:nvSpPr>
          <p:cNvPr id="14" name="Text 12"/>
          <p:cNvSpPr/>
          <p:nvPr/>
        </p:nvSpPr>
        <p:spPr>
          <a:xfrm>
            <a:off x="2523744" y="1810512"/>
            <a:ext cx="1828800" cy="51206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Cumulative cases 1989–2025</a:t>
            </a:r>
            <a:endParaRPr lang="en-US" sz="1100" dirty="0"/>
          </a:p>
        </p:txBody>
      </p:sp>
      <p:sp>
        <p:nvSpPr>
          <p:cNvPr id="15" name="Text 13"/>
          <p:cNvSpPr/>
          <p:nvPr/>
        </p:nvSpPr>
        <p:spPr>
          <a:xfrm>
            <a:off x="2523744" y="2322576"/>
            <a:ext cx="1828800" cy="310896"/>
          </a:xfrm>
          <a:prstGeom prst="rect">
            <a:avLst/>
          </a:prstGeom>
          <a:noFill/>
          <a:ln/>
        </p:spPr>
        <p:txBody>
          <a:bodyPr wrap="square" lIns="0" tIns="0" rIns="0" bIns="0" rtlCol="0" anchor="t"/>
          <a:lstStyle/>
          <a:p>
            <a:pPr marL="0" indent="0" algn="ctr">
              <a:buNone/>
            </a:pPr>
            <a:r>
              <a:rPr lang="en-US" sz="850" i="1" dirty="0">
                <a:solidFill>
                  <a:srgbClr val="C86A14"/>
                </a:solidFill>
                <a:latin typeface="Calibri" pitchFamily="34" charset="0"/>
                <a:ea typeface="Calibri" pitchFamily="34" charset="-122"/>
                <a:cs typeface="Calibri" pitchFamily="34" charset="-120"/>
              </a:rPr>
              <a:t>Since surveillance began</a:t>
            </a:r>
            <a:endParaRPr lang="en-US" sz="850" dirty="0"/>
          </a:p>
        </p:txBody>
      </p:sp>
      <p:sp>
        <p:nvSpPr>
          <p:cNvPr id="16" name="Shape 14"/>
          <p:cNvSpPr/>
          <p:nvPr/>
        </p:nvSpPr>
        <p:spPr>
          <a:xfrm>
            <a:off x="4608576" y="804672"/>
            <a:ext cx="2011680" cy="1828800"/>
          </a:xfrm>
          <a:prstGeom prst="rect">
            <a:avLst/>
          </a:prstGeom>
          <a:solidFill>
            <a:srgbClr val="7A1E1E"/>
          </a:solidFill>
          <a:ln w="12700">
            <a:solidFill>
              <a:srgbClr val="7A1E1E"/>
            </a:solidFill>
            <a:prstDash val="solid"/>
          </a:ln>
          <a:effectLst>
            <a:outerShdw blurRad="101600" dist="38100" dir="8100000" algn="bl" rotWithShape="0">
              <a:srgbClr val="000000">
                <a:alpha val="12000"/>
              </a:srgbClr>
            </a:outerShdw>
          </a:effectLst>
        </p:spPr>
        <p:txBody>
          <a:bodyPr/>
          <a:lstStyle/>
          <a:p>
            <a:endParaRPr lang="en-FJ"/>
          </a:p>
        </p:txBody>
      </p:sp>
      <p:sp>
        <p:nvSpPr>
          <p:cNvPr id="17" name="Text 15"/>
          <p:cNvSpPr/>
          <p:nvPr/>
        </p:nvSpPr>
        <p:spPr>
          <a:xfrm>
            <a:off x="4700016" y="877824"/>
            <a:ext cx="1828800" cy="950976"/>
          </a:xfrm>
          <a:prstGeom prst="rect">
            <a:avLst/>
          </a:prstGeom>
          <a:noFill/>
          <a:ln/>
        </p:spPr>
        <p:txBody>
          <a:bodyPr wrap="square" lIns="0" tIns="0" rIns="0" bIns="0" rtlCol="0" anchor="b"/>
          <a:lstStyle/>
          <a:p>
            <a:pPr marL="0" indent="0" algn="ctr">
              <a:buNone/>
            </a:pPr>
            <a:r>
              <a:rPr lang="en-US" sz="4000" b="1" dirty="0">
                <a:solidFill>
                  <a:srgbClr val="FFFFFF"/>
                </a:solidFill>
                <a:latin typeface="Calibri" pitchFamily="34" charset="0"/>
                <a:ea typeface="Calibri" pitchFamily="34" charset="-122"/>
                <a:cs typeface="Calibri" pitchFamily="34" charset="-120"/>
              </a:rPr>
              <a:t>117</a:t>
            </a:r>
            <a:endParaRPr lang="en-US" sz="4000" dirty="0"/>
          </a:p>
        </p:txBody>
      </p:sp>
      <p:sp>
        <p:nvSpPr>
          <p:cNvPr id="18" name="Text 16"/>
          <p:cNvSpPr/>
          <p:nvPr/>
        </p:nvSpPr>
        <p:spPr>
          <a:xfrm>
            <a:off x="4700016" y="1810512"/>
            <a:ext cx="1828800" cy="51206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HIV-related deaths 2025</a:t>
            </a:r>
            <a:endParaRPr lang="en-US" sz="1100" dirty="0"/>
          </a:p>
        </p:txBody>
      </p:sp>
      <p:sp>
        <p:nvSpPr>
          <p:cNvPr id="19" name="Text 17"/>
          <p:cNvSpPr/>
          <p:nvPr/>
        </p:nvSpPr>
        <p:spPr>
          <a:xfrm>
            <a:off x="4700016" y="2322576"/>
            <a:ext cx="1828800" cy="310896"/>
          </a:xfrm>
          <a:prstGeom prst="rect">
            <a:avLst/>
          </a:prstGeom>
          <a:noFill/>
          <a:ln/>
        </p:spPr>
        <p:txBody>
          <a:bodyPr wrap="square" lIns="0" tIns="0" rIns="0" bIns="0" rtlCol="0" anchor="t"/>
          <a:lstStyle/>
          <a:p>
            <a:pPr marL="0" indent="0" algn="ctr">
              <a:buNone/>
            </a:pPr>
            <a:r>
              <a:rPr lang="en-US" sz="850" i="1" dirty="0">
                <a:solidFill>
                  <a:srgbClr val="C86A14"/>
                </a:solidFill>
                <a:latin typeface="Calibri" pitchFamily="34" charset="0"/>
                <a:ea typeface="Calibri" pitchFamily="34" charset="-122"/>
                <a:cs typeface="Calibri" pitchFamily="34" charset="-120"/>
              </a:rPr>
              <a:t>Estimated to be between 200-500 deaths</a:t>
            </a:r>
            <a:endParaRPr lang="en-US" sz="850" dirty="0"/>
          </a:p>
        </p:txBody>
      </p:sp>
      <p:sp>
        <p:nvSpPr>
          <p:cNvPr id="20" name="Shape 18"/>
          <p:cNvSpPr/>
          <p:nvPr/>
        </p:nvSpPr>
        <p:spPr>
          <a:xfrm>
            <a:off x="6784848" y="804672"/>
            <a:ext cx="2057400" cy="1828800"/>
          </a:xfrm>
          <a:prstGeom prst="rect">
            <a:avLst/>
          </a:prstGeom>
          <a:solidFill>
            <a:srgbClr val="C86A14"/>
          </a:solidFill>
          <a:ln w="12700">
            <a:solidFill>
              <a:srgbClr val="C86A14"/>
            </a:solidFill>
            <a:prstDash val="solid"/>
          </a:ln>
          <a:effectLst>
            <a:outerShdw blurRad="101600" dist="38100" dir="8100000" algn="bl" rotWithShape="0">
              <a:srgbClr val="000000">
                <a:alpha val="12000"/>
              </a:srgbClr>
            </a:outerShdw>
          </a:effectLst>
        </p:spPr>
        <p:txBody>
          <a:bodyPr/>
          <a:lstStyle/>
          <a:p>
            <a:endParaRPr lang="en-FJ"/>
          </a:p>
        </p:txBody>
      </p:sp>
      <p:sp>
        <p:nvSpPr>
          <p:cNvPr id="21" name="Text 19"/>
          <p:cNvSpPr/>
          <p:nvPr/>
        </p:nvSpPr>
        <p:spPr>
          <a:xfrm>
            <a:off x="6876288" y="877824"/>
            <a:ext cx="1874520" cy="950976"/>
          </a:xfrm>
          <a:prstGeom prst="rect">
            <a:avLst/>
          </a:prstGeom>
          <a:noFill/>
          <a:ln/>
        </p:spPr>
        <p:txBody>
          <a:bodyPr wrap="square" lIns="0" tIns="0" rIns="0" bIns="0" rtlCol="0" anchor="b"/>
          <a:lstStyle/>
          <a:p>
            <a:pPr marL="0" indent="0" algn="ctr">
              <a:buNone/>
            </a:pPr>
            <a:r>
              <a:rPr lang="en-US" sz="4000" b="1" dirty="0">
                <a:solidFill>
                  <a:srgbClr val="FFFFFF"/>
                </a:solidFill>
                <a:latin typeface="Calibri" pitchFamily="34" charset="0"/>
                <a:ea typeface="Calibri" pitchFamily="34" charset="-122"/>
                <a:cs typeface="Calibri" pitchFamily="34" charset="-120"/>
              </a:rPr>
              <a:t>41.9%</a:t>
            </a:r>
            <a:endParaRPr lang="en-US" sz="4000" dirty="0"/>
          </a:p>
        </p:txBody>
      </p:sp>
      <p:sp>
        <p:nvSpPr>
          <p:cNvPr id="22" name="Text 20"/>
          <p:cNvSpPr/>
          <p:nvPr/>
        </p:nvSpPr>
        <p:spPr>
          <a:xfrm>
            <a:off x="6876288" y="1810512"/>
            <a:ext cx="1874520" cy="51206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Not enrolled in care</a:t>
            </a:r>
            <a:endParaRPr lang="en-US" sz="1100" dirty="0"/>
          </a:p>
        </p:txBody>
      </p:sp>
      <p:sp>
        <p:nvSpPr>
          <p:cNvPr id="23" name="Text 21"/>
          <p:cNvSpPr/>
          <p:nvPr/>
        </p:nvSpPr>
        <p:spPr>
          <a:xfrm>
            <a:off x="6876288" y="2322576"/>
            <a:ext cx="1874520" cy="310896"/>
          </a:xfrm>
          <a:prstGeom prst="rect">
            <a:avLst/>
          </a:prstGeom>
          <a:noFill/>
          <a:ln/>
        </p:spPr>
        <p:txBody>
          <a:bodyPr wrap="square" lIns="0" tIns="0" rIns="0" bIns="0" rtlCol="0" anchor="t"/>
          <a:lstStyle/>
          <a:p>
            <a:pPr marL="0" indent="0" algn="ctr">
              <a:buNone/>
            </a:pPr>
            <a:r>
              <a:rPr lang="en-US" sz="850" i="1" dirty="0">
                <a:solidFill>
                  <a:srgbClr val="C86A14"/>
                </a:solidFill>
                <a:latin typeface="Calibri" pitchFamily="34" charset="0"/>
                <a:ea typeface="Calibri" pitchFamily="34" charset="-122"/>
                <a:cs typeface="Calibri" pitchFamily="34" charset="-120"/>
              </a:rPr>
              <a:t>Of 2025 diagnosed cases</a:t>
            </a:r>
            <a:endParaRPr lang="en-US" sz="850" dirty="0"/>
          </a:p>
        </p:txBody>
      </p:sp>
      <p:sp>
        <p:nvSpPr>
          <p:cNvPr id="24" name="Shape 22"/>
          <p:cNvSpPr/>
          <p:nvPr/>
        </p:nvSpPr>
        <p:spPr>
          <a:xfrm>
            <a:off x="256032" y="2788920"/>
            <a:ext cx="8631936" cy="1938528"/>
          </a:xfrm>
          <a:prstGeom prst="rect">
            <a:avLst/>
          </a:prstGeom>
          <a:solidFill>
            <a:srgbClr val="FFFFFF"/>
          </a:solidFill>
          <a:ln w="12700">
            <a:solidFill>
              <a:srgbClr val="C8E6E6"/>
            </a:solidFill>
            <a:prstDash val="solid"/>
          </a:ln>
        </p:spPr>
        <p:txBody>
          <a:bodyPr/>
          <a:lstStyle/>
          <a:p>
            <a:endParaRPr lang="en-FJ"/>
          </a:p>
        </p:txBody>
      </p:sp>
      <p:sp>
        <p:nvSpPr>
          <p:cNvPr id="25" name="Text 23"/>
          <p:cNvSpPr/>
          <p:nvPr/>
        </p:nvSpPr>
        <p:spPr>
          <a:xfrm>
            <a:off x="411480" y="2852928"/>
            <a:ext cx="4572000" cy="256032"/>
          </a:xfrm>
          <a:prstGeom prst="rect">
            <a:avLst/>
          </a:prstGeom>
          <a:noFill/>
          <a:ln/>
        </p:spPr>
        <p:txBody>
          <a:bodyPr wrap="square" lIns="0" tIns="0" rIns="0" bIns="0" rtlCol="0" anchor="ctr"/>
          <a:lstStyle/>
          <a:p>
            <a:pPr marL="0" indent="0">
              <a:buNone/>
            </a:pPr>
            <a:r>
              <a:rPr lang="en-US" sz="900" b="1" kern="0" spc="100" dirty="0">
                <a:solidFill>
                  <a:srgbClr val="004850"/>
                </a:solidFill>
                <a:latin typeface="Calibri" pitchFamily="34" charset="0"/>
                <a:ea typeface="Calibri" pitchFamily="34" charset="-122"/>
                <a:cs typeface="Calibri" pitchFamily="34" charset="-120"/>
              </a:rPr>
              <a:t>ANNUAL NEW DIAGNOSES — 7-YEAR TREND</a:t>
            </a:r>
            <a:endParaRPr lang="en-US" sz="900" dirty="0"/>
          </a:p>
        </p:txBody>
      </p:sp>
      <p:sp>
        <p:nvSpPr>
          <p:cNvPr id="26" name="Shape 24"/>
          <p:cNvSpPr/>
          <p:nvPr/>
        </p:nvSpPr>
        <p:spPr>
          <a:xfrm>
            <a:off x="384048" y="4496188"/>
            <a:ext cx="804672" cy="75812"/>
          </a:xfrm>
          <a:prstGeom prst="rect">
            <a:avLst/>
          </a:prstGeom>
          <a:solidFill>
            <a:srgbClr val="007A7A"/>
          </a:solidFill>
          <a:ln w="12700">
            <a:solidFill>
              <a:srgbClr val="007A7A"/>
            </a:solidFill>
            <a:prstDash val="solid"/>
          </a:ln>
        </p:spPr>
        <p:txBody>
          <a:bodyPr/>
          <a:lstStyle/>
          <a:p>
            <a:endParaRPr lang="en-FJ"/>
          </a:p>
        </p:txBody>
      </p:sp>
      <p:sp>
        <p:nvSpPr>
          <p:cNvPr id="27" name="Text 25"/>
          <p:cNvSpPr/>
          <p:nvPr/>
        </p:nvSpPr>
        <p:spPr>
          <a:xfrm>
            <a:off x="384048" y="4258444"/>
            <a:ext cx="804672" cy="228600"/>
          </a:xfrm>
          <a:prstGeom prst="rect">
            <a:avLst/>
          </a:prstGeom>
          <a:noFill/>
          <a:ln/>
        </p:spPr>
        <p:txBody>
          <a:bodyPr wrap="square" lIns="0" tIns="0" rIns="0" bIns="0" rtlCol="0" anchor="ctr"/>
          <a:lstStyle/>
          <a:p>
            <a:pPr marL="0" indent="0" algn="ctr">
              <a:buNone/>
            </a:pPr>
            <a:r>
              <a:rPr lang="en-US" sz="750" dirty="0">
                <a:solidFill>
                  <a:srgbClr val="5A5A5A"/>
                </a:solidFill>
                <a:latin typeface="Calibri" pitchFamily="34" charset="0"/>
                <a:ea typeface="Calibri" pitchFamily="34" charset="-122"/>
                <a:cs typeface="Calibri" pitchFamily="34" charset="-120"/>
              </a:rPr>
              <a:t>120</a:t>
            </a:r>
            <a:endParaRPr lang="en-US" sz="750" dirty="0"/>
          </a:p>
        </p:txBody>
      </p:sp>
      <p:sp>
        <p:nvSpPr>
          <p:cNvPr id="28" name="Text 26"/>
          <p:cNvSpPr/>
          <p:nvPr/>
        </p:nvSpPr>
        <p:spPr>
          <a:xfrm>
            <a:off x="384048" y="4608576"/>
            <a:ext cx="804672" cy="182880"/>
          </a:xfrm>
          <a:prstGeom prst="rect">
            <a:avLst/>
          </a:prstGeom>
          <a:noFill/>
          <a:ln/>
        </p:spPr>
        <p:txBody>
          <a:bodyPr wrap="square" lIns="0" tIns="0" rIns="0" bIns="0" rtlCol="0" anchor="ctr"/>
          <a:lstStyle/>
          <a:p>
            <a:pPr marL="0" indent="0" algn="ctr">
              <a:buNone/>
            </a:pPr>
            <a:r>
              <a:rPr lang="en-US" sz="800" dirty="0">
                <a:solidFill>
                  <a:srgbClr val="5A5A5A"/>
                </a:solidFill>
                <a:latin typeface="Calibri" pitchFamily="34" charset="0"/>
                <a:ea typeface="Calibri" pitchFamily="34" charset="-122"/>
                <a:cs typeface="Calibri" pitchFamily="34" charset="-120"/>
              </a:rPr>
              <a:t>2019</a:t>
            </a:r>
            <a:endParaRPr lang="en-US" sz="800" dirty="0"/>
          </a:p>
        </p:txBody>
      </p:sp>
      <p:sp>
        <p:nvSpPr>
          <p:cNvPr id="29" name="Shape 27"/>
          <p:cNvSpPr/>
          <p:nvPr/>
        </p:nvSpPr>
        <p:spPr>
          <a:xfrm>
            <a:off x="1280160" y="4479130"/>
            <a:ext cx="804672" cy="92870"/>
          </a:xfrm>
          <a:prstGeom prst="rect">
            <a:avLst/>
          </a:prstGeom>
          <a:solidFill>
            <a:srgbClr val="007A7A"/>
          </a:solidFill>
          <a:ln w="12700">
            <a:solidFill>
              <a:srgbClr val="007A7A"/>
            </a:solidFill>
            <a:prstDash val="solid"/>
          </a:ln>
        </p:spPr>
        <p:txBody>
          <a:bodyPr/>
          <a:lstStyle/>
          <a:p>
            <a:endParaRPr lang="en-FJ"/>
          </a:p>
        </p:txBody>
      </p:sp>
      <p:sp>
        <p:nvSpPr>
          <p:cNvPr id="30" name="Text 28"/>
          <p:cNvSpPr/>
          <p:nvPr/>
        </p:nvSpPr>
        <p:spPr>
          <a:xfrm>
            <a:off x="1280160" y="4241386"/>
            <a:ext cx="804672" cy="228600"/>
          </a:xfrm>
          <a:prstGeom prst="rect">
            <a:avLst/>
          </a:prstGeom>
          <a:noFill/>
          <a:ln/>
        </p:spPr>
        <p:txBody>
          <a:bodyPr wrap="square" lIns="0" tIns="0" rIns="0" bIns="0" rtlCol="0" anchor="ctr"/>
          <a:lstStyle/>
          <a:p>
            <a:pPr marL="0" indent="0" algn="ctr">
              <a:buNone/>
            </a:pPr>
            <a:r>
              <a:rPr lang="en-US" sz="750" dirty="0">
                <a:solidFill>
                  <a:srgbClr val="5A5A5A"/>
                </a:solidFill>
                <a:latin typeface="Calibri" pitchFamily="34" charset="0"/>
                <a:ea typeface="Calibri" pitchFamily="34" charset="-122"/>
                <a:cs typeface="Calibri" pitchFamily="34" charset="-120"/>
              </a:rPr>
              <a:t>147</a:t>
            </a:r>
            <a:endParaRPr lang="en-US" sz="750" dirty="0"/>
          </a:p>
        </p:txBody>
      </p:sp>
      <p:sp>
        <p:nvSpPr>
          <p:cNvPr id="31" name="Text 29"/>
          <p:cNvSpPr/>
          <p:nvPr/>
        </p:nvSpPr>
        <p:spPr>
          <a:xfrm>
            <a:off x="1280160" y="4608576"/>
            <a:ext cx="804672" cy="182880"/>
          </a:xfrm>
          <a:prstGeom prst="rect">
            <a:avLst/>
          </a:prstGeom>
          <a:noFill/>
          <a:ln/>
        </p:spPr>
        <p:txBody>
          <a:bodyPr wrap="square" lIns="0" tIns="0" rIns="0" bIns="0" rtlCol="0" anchor="ctr"/>
          <a:lstStyle/>
          <a:p>
            <a:pPr marL="0" indent="0" algn="ctr">
              <a:buNone/>
            </a:pPr>
            <a:r>
              <a:rPr lang="en-US" sz="800" dirty="0">
                <a:solidFill>
                  <a:srgbClr val="5A5A5A"/>
                </a:solidFill>
                <a:latin typeface="Calibri" pitchFamily="34" charset="0"/>
                <a:ea typeface="Calibri" pitchFamily="34" charset="-122"/>
                <a:cs typeface="Calibri" pitchFamily="34" charset="-120"/>
              </a:rPr>
              <a:t>2020</a:t>
            </a:r>
            <a:endParaRPr lang="en-US" sz="800" dirty="0"/>
          </a:p>
        </p:txBody>
      </p:sp>
      <p:sp>
        <p:nvSpPr>
          <p:cNvPr id="32" name="Shape 30"/>
          <p:cNvSpPr/>
          <p:nvPr/>
        </p:nvSpPr>
        <p:spPr>
          <a:xfrm>
            <a:off x="2176272" y="4476603"/>
            <a:ext cx="804672" cy="95397"/>
          </a:xfrm>
          <a:prstGeom prst="rect">
            <a:avLst/>
          </a:prstGeom>
          <a:solidFill>
            <a:srgbClr val="007A7A"/>
          </a:solidFill>
          <a:ln w="12700">
            <a:solidFill>
              <a:srgbClr val="007A7A"/>
            </a:solidFill>
            <a:prstDash val="solid"/>
          </a:ln>
        </p:spPr>
        <p:txBody>
          <a:bodyPr/>
          <a:lstStyle/>
          <a:p>
            <a:endParaRPr lang="en-FJ"/>
          </a:p>
        </p:txBody>
      </p:sp>
      <p:sp>
        <p:nvSpPr>
          <p:cNvPr id="33" name="Text 31"/>
          <p:cNvSpPr/>
          <p:nvPr/>
        </p:nvSpPr>
        <p:spPr>
          <a:xfrm>
            <a:off x="2176272" y="4238859"/>
            <a:ext cx="804672" cy="228600"/>
          </a:xfrm>
          <a:prstGeom prst="rect">
            <a:avLst/>
          </a:prstGeom>
          <a:noFill/>
          <a:ln/>
        </p:spPr>
        <p:txBody>
          <a:bodyPr wrap="square" lIns="0" tIns="0" rIns="0" bIns="0" rtlCol="0" anchor="ctr"/>
          <a:lstStyle/>
          <a:p>
            <a:pPr marL="0" indent="0" algn="ctr">
              <a:buNone/>
            </a:pPr>
            <a:r>
              <a:rPr lang="en-US" sz="750" dirty="0">
                <a:solidFill>
                  <a:srgbClr val="5A5A5A"/>
                </a:solidFill>
                <a:latin typeface="Calibri" pitchFamily="34" charset="0"/>
                <a:ea typeface="Calibri" pitchFamily="34" charset="-122"/>
                <a:cs typeface="Calibri" pitchFamily="34" charset="-120"/>
              </a:rPr>
              <a:t>151</a:t>
            </a:r>
            <a:endParaRPr lang="en-US" sz="750" dirty="0"/>
          </a:p>
        </p:txBody>
      </p:sp>
      <p:sp>
        <p:nvSpPr>
          <p:cNvPr id="34" name="Text 32"/>
          <p:cNvSpPr/>
          <p:nvPr/>
        </p:nvSpPr>
        <p:spPr>
          <a:xfrm>
            <a:off x="2176272" y="4608576"/>
            <a:ext cx="804672" cy="182880"/>
          </a:xfrm>
          <a:prstGeom prst="rect">
            <a:avLst/>
          </a:prstGeom>
          <a:noFill/>
          <a:ln/>
        </p:spPr>
        <p:txBody>
          <a:bodyPr wrap="square" lIns="0" tIns="0" rIns="0" bIns="0" rtlCol="0" anchor="ctr"/>
          <a:lstStyle/>
          <a:p>
            <a:pPr marL="0" indent="0" algn="ctr">
              <a:buNone/>
            </a:pPr>
            <a:r>
              <a:rPr lang="en-US" sz="800" dirty="0">
                <a:solidFill>
                  <a:srgbClr val="5A5A5A"/>
                </a:solidFill>
                <a:latin typeface="Calibri" pitchFamily="34" charset="0"/>
                <a:ea typeface="Calibri" pitchFamily="34" charset="-122"/>
                <a:cs typeface="Calibri" pitchFamily="34" charset="-120"/>
              </a:rPr>
              <a:t>2021</a:t>
            </a:r>
            <a:endParaRPr lang="en-US" sz="800" dirty="0"/>
          </a:p>
        </p:txBody>
      </p:sp>
      <p:sp>
        <p:nvSpPr>
          <p:cNvPr id="35" name="Shape 33"/>
          <p:cNvSpPr/>
          <p:nvPr/>
        </p:nvSpPr>
        <p:spPr>
          <a:xfrm>
            <a:off x="3072384" y="4417217"/>
            <a:ext cx="804672" cy="154783"/>
          </a:xfrm>
          <a:prstGeom prst="rect">
            <a:avLst/>
          </a:prstGeom>
          <a:solidFill>
            <a:srgbClr val="007A7A"/>
          </a:solidFill>
          <a:ln w="12700">
            <a:solidFill>
              <a:srgbClr val="007A7A"/>
            </a:solidFill>
            <a:prstDash val="solid"/>
          </a:ln>
        </p:spPr>
        <p:txBody>
          <a:bodyPr/>
          <a:lstStyle/>
          <a:p>
            <a:endParaRPr lang="en-FJ"/>
          </a:p>
        </p:txBody>
      </p:sp>
      <p:sp>
        <p:nvSpPr>
          <p:cNvPr id="36" name="Text 34"/>
          <p:cNvSpPr/>
          <p:nvPr/>
        </p:nvSpPr>
        <p:spPr>
          <a:xfrm>
            <a:off x="3072384" y="4179473"/>
            <a:ext cx="804672" cy="228600"/>
          </a:xfrm>
          <a:prstGeom prst="rect">
            <a:avLst/>
          </a:prstGeom>
          <a:noFill/>
          <a:ln/>
        </p:spPr>
        <p:txBody>
          <a:bodyPr wrap="square" lIns="0" tIns="0" rIns="0" bIns="0" rtlCol="0" anchor="ctr"/>
          <a:lstStyle/>
          <a:p>
            <a:pPr marL="0" indent="0" algn="ctr">
              <a:buNone/>
            </a:pPr>
            <a:r>
              <a:rPr lang="en-US" sz="750" dirty="0">
                <a:solidFill>
                  <a:srgbClr val="5A5A5A"/>
                </a:solidFill>
                <a:latin typeface="Calibri" pitchFamily="34" charset="0"/>
                <a:ea typeface="Calibri" pitchFamily="34" charset="-122"/>
                <a:cs typeface="Calibri" pitchFamily="34" charset="-120"/>
              </a:rPr>
              <a:t>245</a:t>
            </a:r>
            <a:endParaRPr lang="en-US" sz="750" dirty="0"/>
          </a:p>
        </p:txBody>
      </p:sp>
      <p:sp>
        <p:nvSpPr>
          <p:cNvPr id="37" name="Text 35"/>
          <p:cNvSpPr/>
          <p:nvPr/>
        </p:nvSpPr>
        <p:spPr>
          <a:xfrm>
            <a:off x="3072384" y="4608576"/>
            <a:ext cx="804672" cy="182880"/>
          </a:xfrm>
          <a:prstGeom prst="rect">
            <a:avLst/>
          </a:prstGeom>
          <a:noFill/>
          <a:ln/>
        </p:spPr>
        <p:txBody>
          <a:bodyPr wrap="square" lIns="0" tIns="0" rIns="0" bIns="0" rtlCol="0" anchor="ctr"/>
          <a:lstStyle/>
          <a:p>
            <a:pPr marL="0" indent="0" algn="ctr">
              <a:buNone/>
            </a:pPr>
            <a:r>
              <a:rPr lang="en-US" sz="800" dirty="0">
                <a:solidFill>
                  <a:srgbClr val="5A5A5A"/>
                </a:solidFill>
                <a:latin typeface="Calibri" pitchFamily="34" charset="0"/>
                <a:ea typeface="Calibri" pitchFamily="34" charset="-122"/>
                <a:cs typeface="Calibri" pitchFamily="34" charset="-120"/>
              </a:rPr>
              <a:t>2022</a:t>
            </a:r>
            <a:endParaRPr lang="en-US" sz="800" dirty="0"/>
          </a:p>
        </p:txBody>
      </p:sp>
      <p:sp>
        <p:nvSpPr>
          <p:cNvPr id="38" name="Shape 36"/>
          <p:cNvSpPr/>
          <p:nvPr/>
        </p:nvSpPr>
        <p:spPr>
          <a:xfrm>
            <a:off x="3968496" y="4309817"/>
            <a:ext cx="804672" cy="262183"/>
          </a:xfrm>
          <a:prstGeom prst="rect">
            <a:avLst/>
          </a:prstGeom>
          <a:solidFill>
            <a:srgbClr val="007A7A"/>
          </a:solidFill>
          <a:ln w="12700">
            <a:solidFill>
              <a:srgbClr val="007A7A"/>
            </a:solidFill>
            <a:prstDash val="solid"/>
          </a:ln>
        </p:spPr>
        <p:txBody>
          <a:bodyPr/>
          <a:lstStyle/>
          <a:p>
            <a:endParaRPr lang="en-FJ"/>
          </a:p>
        </p:txBody>
      </p:sp>
      <p:sp>
        <p:nvSpPr>
          <p:cNvPr id="39" name="Text 37"/>
          <p:cNvSpPr/>
          <p:nvPr/>
        </p:nvSpPr>
        <p:spPr>
          <a:xfrm>
            <a:off x="3968496" y="4072073"/>
            <a:ext cx="804672" cy="228600"/>
          </a:xfrm>
          <a:prstGeom prst="rect">
            <a:avLst/>
          </a:prstGeom>
          <a:noFill/>
          <a:ln/>
        </p:spPr>
        <p:txBody>
          <a:bodyPr wrap="square" lIns="0" tIns="0" rIns="0" bIns="0" rtlCol="0" anchor="ctr"/>
          <a:lstStyle/>
          <a:p>
            <a:pPr marL="0" indent="0" algn="ctr">
              <a:buNone/>
            </a:pPr>
            <a:r>
              <a:rPr lang="en-US" sz="750" dirty="0">
                <a:solidFill>
                  <a:srgbClr val="5A5A5A"/>
                </a:solidFill>
                <a:latin typeface="Calibri" pitchFamily="34" charset="0"/>
                <a:ea typeface="Calibri" pitchFamily="34" charset="-122"/>
                <a:cs typeface="Calibri" pitchFamily="34" charset="-120"/>
              </a:rPr>
              <a:t>415</a:t>
            </a:r>
            <a:endParaRPr lang="en-US" sz="750" dirty="0"/>
          </a:p>
        </p:txBody>
      </p:sp>
      <p:sp>
        <p:nvSpPr>
          <p:cNvPr id="40" name="Text 38"/>
          <p:cNvSpPr/>
          <p:nvPr/>
        </p:nvSpPr>
        <p:spPr>
          <a:xfrm>
            <a:off x="3968496" y="4608576"/>
            <a:ext cx="804672" cy="182880"/>
          </a:xfrm>
          <a:prstGeom prst="rect">
            <a:avLst/>
          </a:prstGeom>
          <a:noFill/>
          <a:ln/>
        </p:spPr>
        <p:txBody>
          <a:bodyPr wrap="square" lIns="0" tIns="0" rIns="0" bIns="0" rtlCol="0" anchor="ctr"/>
          <a:lstStyle/>
          <a:p>
            <a:pPr marL="0" indent="0" algn="ctr">
              <a:buNone/>
            </a:pPr>
            <a:r>
              <a:rPr lang="en-US" sz="800" dirty="0">
                <a:solidFill>
                  <a:srgbClr val="5A5A5A"/>
                </a:solidFill>
                <a:latin typeface="Calibri" pitchFamily="34" charset="0"/>
                <a:ea typeface="Calibri" pitchFamily="34" charset="-122"/>
                <a:cs typeface="Calibri" pitchFamily="34" charset="-120"/>
              </a:rPr>
              <a:t>2023</a:t>
            </a:r>
            <a:endParaRPr lang="en-US" sz="800" dirty="0"/>
          </a:p>
        </p:txBody>
      </p:sp>
      <p:sp>
        <p:nvSpPr>
          <p:cNvPr id="41" name="Shape 39"/>
          <p:cNvSpPr/>
          <p:nvPr/>
        </p:nvSpPr>
        <p:spPr>
          <a:xfrm>
            <a:off x="4864608" y="3571912"/>
            <a:ext cx="804672" cy="1000088"/>
          </a:xfrm>
          <a:prstGeom prst="rect">
            <a:avLst/>
          </a:prstGeom>
          <a:solidFill>
            <a:srgbClr val="007A7A"/>
          </a:solidFill>
          <a:ln w="12700">
            <a:solidFill>
              <a:srgbClr val="007A7A"/>
            </a:solidFill>
            <a:prstDash val="solid"/>
          </a:ln>
        </p:spPr>
        <p:txBody>
          <a:bodyPr/>
          <a:lstStyle/>
          <a:p>
            <a:endParaRPr lang="en-FJ"/>
          </a:p>
        </p:txBody>
      </p:sp>
      <p:sp>
        <p:nvSpPr>
          <p:cNvPr id="42" name="Text 40"/>
          <p:cNvSpPr/>
          <p:nvPr/>
        </p:nvSpPr>
        <p:spPr>
          <a:xfrm>
            <a:off x="4864608" y="3334168"/>
            <a:ext cx="804672" cy="228600"/>
          </a:xfrm>
          <a:prstGeom prst="rect">
            <a:avLst/>
          </a:prstGeom>
          <a:noFill/>
          <a:ln/>
        </p:spPr>
        <p:txBody>
          <a:bodyPr wrap="square" lIns="0" tIns="0" rIns="0" bIns="0" rtlCol="0" anchor="ctr"/>
          <a:lstStyle/>
          <a:p>
            <a:pPr marL="0" indent="0" algn="ctr">
              <a:buNone/>
            </a:pPr>
            <a:r>
              <a:rPr lang="en-US" sz="750" dirty="0">
                <a:solidFill>
                  <a:srgbClr val="5A5A5A"/>
                </a:solidFill>
                <a:latin typeface="Calibri" pitchFamily="34" charset="0"/>
                <a:ea typeface="Calibri" pitchFamily="34" charset="-122"/>
                <a:cs typeface="Calibri" pitchFamily="34" charset="-120"/>
              </a:rPr>
              <a:t>1583</a:t>
            </a:r>
            <a:endParaRPr lang="en-US" sz="750" dirty="0"/>
          </a:p>
        </p:txBody>
      </p:sp>
      <p:sp>
        <p:nvSpPr>
          <p:cNvPr id="43" name="Text 41"/>
          <p:cNvSpPr/>
          <p:nvPr/>
        </p:nvSpPr>
        <p:spPr>
          <a:xfrm>
            <a:off x="4864608" y="4608576"/>
            <a:ext cx="804672" cy="182880"/>
          </a:xfrm>
          <a:prstGeom prst="rect">
            <a:avLst/>
          </a:prstGeom>
          <a:noFill/>
          <a:ln/>
        </p:spPr>
        <p:txBody>
          <a:bodyPr wrap="square" lIns="0" tIns="0" rIns="0" bIns="0" rtlCol="0" anchor="ctr"/>
          <a:lstStyle/>
          <a:p>
            <a:pPr marL="0" indent="0" algn="ctr">
              <a:buNone/>
            </a:pPr>
            <a:r>
              <a:rPr lang="en-US" sz="800" dirty="0">
                <a:solidFill>
                  <a:srgbClr val="5A5A5A"/>
                </a:solidFill>
                <a:latin typeface="Calibri" pitchFamily="34" charset="0"/>
                <a:ea typeface="Calibri" pitchFamily="34" charset="-122"/>
                <a:cs typeface="Calibri" pitchFamily="34" charset="-120"/>
              </a:rPr>
              <a:t>2024</a:t>
            </a:r>
            <a:endParaRPr lang="en-US" sz="800" dirty="0"/>
          </a:p>
        </p:txBody>
      </p:sp>
      <p:sp>
        <p:nvSpPr>
          <p:cNvPr id="44" name="Shape 42"/>
          <p:cNvSpPr/>
          <p:nvPr/>
        </p:nvSpPr>
        <p:spPr>
          <a:xfrm>
            <a:off x="5760720" y="3298357"/>
            <a:ext cx="804672" cy="1273643"/>
          </a:xfrm>
          <a:prstGeom prst="rect">
            <a:avLst/>
          </a:prstGeom>
          <a:solidFill>
            <a:srgbClr val="C86A14"/>
          </a:solidFill>
          <a:ln w="12700">
            <a:solidFill>
              <a:srgbClr val="C86A14"/>
            </a:solidFill>
            <a:prstDash val="solid"/>
          </a:ln>
        </p:spPr>
        <p:txBody>
          <a:bodyPr/>
          <a:lstStyle/>
          <a:p>
            <a:endParaRPr lang="en-FJ"/>
          </a:p>
        </p:txBody>
      </p:sp>
      <p:sp>
        <p:nvSpPr>
          <p:cNvPr id="45" name="Text 43"/>
          <p:cNvSpPr/>
          <p:nvPr/>
        </p:nvSpPr>
        <p:spPr>
          <a:xfrm>
            <a:off x="5760720" y="3060613"/>
            <a:ext cx="804672" cy="228600"/>
          </a:xfrm>
          <a:prstGeom prst="rect">
            <a:avLst/>
          </a:prstGeom>
          <a:noFill/>
          <a:ln/>
        </p:spPr>
        <p:txBody>
          <a:bodyPr wrap="square" lIns="0" tIns="0" rIns="0" bIns="0" rtlCol="0" anchor="ctr"/>
          <a:lstStyle/>
          <a:p>
            <a:pPr marL="0" indent="0" algn="ctr">
              <a:buNone/>
            </a:pPr>
            <a:r>
              <a:rPr lang="en-US" sz="900" b="1" dirty="0">
                <a:solidFill>
                  <a:srgbClr val="C86A14"/>
                </a:solidFill>
                <a:latin typeface="Calibri" pitchFamily="34" charset="0"/>
                <a:ea typeface="Calibri" pitchFamily="34" charset="-122"/>
                <a:cs typeface="Calibri" pitchFamily="34" charset="-120"/>
              </a:rPr>
              <a:t>2,016</a:t>
            </a:r>
            <a:endParaRPr lang="en-US" sz="900" dirty="0"/>
          </a:p>
        </p:txBody>
      </p:sp>
      <p:sp>
        <p:nvSpPr>
          <p:cNvPr id="46" name="Text 44"/>
          <p:cNvSpPr/>
          <p:nvPr/>
        </p:nvSpPr>
        <p:spPr>
          <a:xfrm>
            <a:off x="5760720" y="4608576"/>
            <a:ext cx="804672" cy="182880"/>
          </a:xfrm>
          <a:prstGeom prst="rect">
            <a:avLst/>
          </a:prstGeom>
          <a:noFill/>
          <a:ln/>
        </p:spPr>
        <p:txBody>
          <a:bodyPr wrap="square" lIns="0" tIns="0" rIns="0" bIns="0" rtlCol="0" anchor="ctr"/>
          <a:lstStyle/>
          <a:p>
            <a:pPr marL="0" indent="0" algn="ctr">
              <a:buNone/>
            </a:pPr>
            <a:r>
              <a:rPr lang="en-US" sz="800" dirty="0">
                <a:solidFill>
                  <a:srgbClr val="5A5A5A"/>
                </a:solidFill>
                <a:latin typeface="Calibri" pitchFamily="34" charset="0"/>
                <a:ea typeface="Calibri" pitchFamily="34" charset="-122"/>
                <a:cs typeface="Calibri" pitchFamily="34" charset="-120"/>
              </a:rPr>
              <a:t>2025</a:t>
            </a:r>
            <a:endParaRPr lang="en-US" sz="800" dirty="0"/>
          </a:p>
        </p:txBody>
      </p:sp>
      <p:sp>
        <p:nvSpPr>
          <p:cNvPr id="47" name="Text 45"/>
          <p:cNvSpPr/>
          <p:nvPr/>
        </p:nvSpPr>
        <p:spPr>
          <a:xfrm>
            <a:off x="6400800" y="2926080"/>
            <a:ext cx="2377440" cy="1691640"/>
          </a:xfrm>
          <a:prstGeom prst="rect">
            <a:avLst/>
          </a:prstGeom>
          <a:noFill/>
          <a:ln/>
        </p:spPr>
        <p:txBody>
          <a:bodyPr wrap="square" rtlCol="0" anchor="ctr"/>
          <a:lstStyle/>
          <a:p>
            <a:pPr marL="0" indent="0" algn="ctr">
              <a:buNone/>
            </a:pPr>
            <a:r>
              <a:rPr lang="en-US" sz="1000" i="1" dirty="0">
                <a:solidFill>
                  <a:srgbClr val="C86A14"/>
                </a:solidFill>
                <a:latin typeface="Calibri" pitchFamily="34" charset="0"/>
                <a:ea typeface="Calibri" pitchFamily="34" charset="-122"/>
                <a:cs typeface="Calibri" pitchFamily="34" charset="-120"/>
              </a:rPr>
              <a:t>↑ 27% from 2024 — record high</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731520" y="822960"/>
            <a:ext cx="7315200" cy="457200"/>
          </a:xfrm>
          <a:prstGeom prst="rect">
            <a:avLst/>
          </a:prstGeom>
          <a:noFill/>
          <a:ln/>
        </p:spPr>
        <p:txBody>
          <a:bodyPr wrap="square" lIns="0" tIns="0" rIns="0" bIns="0" rtlCol="0" anchor="ctr"/>
          <a:lstStyle/>
          <a:p>
            <a:pPr marL="0" indent="0">
              <a:buNone/>
            </a:pPr>
            <a:r>
              <a:rPr lang="en-US" sz="1200" b="1" kern="0" spc="400" dirty="0">
                <a:solidFill>
                  <a:srgbClr val="C86A14"/>
                </a:solidFill>
                <a:latin typeface="Calibri" pitchFamily="34" charset="0"/>
                <a:ea typeface="Calibri" pitchFamily="34" charset="-122"/>
                <a:cs typeface="Calibri" pitchFamily="34" charset="-120"/>
              </a:rPr>
              <a:t>SECTION 1</a:t>
            </a:r>
            <a:endParaRPr lang="en-US" sz="1200" dirty="0"/>
          </a:p>
        </p:txBody>
      </p:sp>
      <p:sp>
        <p:nvSpPr>
          <p:cNvPr id="5" name="Text 3"/>
          <p:cNvSpPr/>
          <p:nvPr/>
        </p:nvSpPr>
        <p:spPr>
          <a:xfrm>
            <a:off x="731520" y="1298448"/>
            <a:ext cx="7772400" cy="164592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Epidemiology</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&amp; Trends</a:t>
            </a:r>
            <a:endParaRPr lang="en-US" sz="4400" dirty="0"/>
          </a:p>
        </p:txBody>
      </p:sp>
      <p:sp>
        <p:nvSpPr>
          <p:cNvPr id="6" name="Text 4"/>
          <p:cNvSpPr/>
          <p:nvPr/>
        </p:nvSpPr>
        <p:spPr>
          <a:xfrm>
            <a:off x="731520" y="2971800"/>
            <a:ext cx="7772400" cy="411480"/>
          </a:xfrm>
          <a:prstGeom prst="rect">
            <a:avLst/>
          </a:prstGeom>
          <a:noFill/>
          <a:ln/>
        </p:spPr>
        <p:txBody>
          <a:bodyPr wrap="square" lIns="0" tIns="0" rIns="0" bIns="0" rtlCol="0" anchor="ctr"/>
          <a:lstStyle/>
          <a:p>
            <a:pPr marL="0" indent="0">
              <a:buNone/>
            </a:pPr>
            <a:r>
              <a:rPr lang="en-US" sz="1300" i="1" dirty="0">
                <a:solidFill>
                  <a:srgbClr val="C8E6E6"/>
                </a:solidFill>
                <a:latin typeface="Calibri" pitchFamily="34" charset="0"/>
                <a:ea typeface="Calibri" pitchFamily="34" charset="-122"/>
                <a:cs typeface="Calibri" pitchFamily="34" charset="-120"/>
              </a:rPr>
              <a:t>Annual cases 1989–2025  |  Cumulative burden  |  Geographic distribution</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Annual New HIV Diagnoses — Fiji, 1989–2025</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850" b="1" dirty="0">
                <a:solidFill>
                  <a:srgbClr val="C86A14"/>
                </a:solidFill>
                <a:latin typeface="Calibri" pitchFamily="34" charset="0"/>
                <a:ea typeface="Calibri" pitchFamily="34" charset="-122"/>
                <a:cs typeface="Calibri" pitchFamily="34" charset="-120"/>
              </a:rPr>
              <a:t>EPIDEMIOLOGY</a:t>
            </a:r>
            <a:endParaRPr lang="en-US" sz="85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graphicFrame>
        <p:nvGraphicFramePr>
          <p:cNvPr id="8" name="Chart 0"/>
          <p:cNvGraphicFramePr/>
          <p:nvPr/>
        </p:nvGraphicFramePr>
        <p:xfrm>
          <a:off x="274320" y="749808"/>
          <a:ext cx="8595360" cy="379476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6"/>
          <p:cNvSpPr/>
          <p:nvPr/>
        </p:nvSpPr>
        <p:spPr>
          <a:xfrm>
            <a:off x="7589520" y="868680"/>
            <a:ext cx="1463040" cy="594360"/>
          </a:xfrm>
          <a:prstGeom prst="rect">
            <a:avLst/>
          </a:prstGeom>
          <a:noFill/>
          <a:ln/>
        </p:spPr>
        <p:txBody>
          <a:bodyPr wrap="square" lIns="25400" tIns="25400" rIns="25400" bIns="25400" rtlCol="0" anchor="ctr"/>
          <a:lstStyle/>
          <a:p>
            <a:pPr marL="0" indent="0" algn="ctr">
              <a:buNone/>
            </a:pPr>
            <a:r>
              <a:rPr lang="en-US" sz="850" b="1" dirty="0">
                <a:solidFill>
                  <a:srgbClr val="C86A14"/>
                </a:solidFill>
                <a:latin typeface="Calibri" pitchFamily="34" charset="0"/>
                <a:ea typeface="Calibri" pitchFamily="34" charset="-122"/>
                <a:cs typeface="Calibri" pitchFamily="34" charset="-120"/>
              </a:rPr>
              <a:t>▲ 2,016 in 2025</a:t>
            </a:r>
            <a:endParaRPr lang="en-US" sz="850" dirty="0"/>
          </a:p>
          <a:p>
            <a:pPr marL="0" indent="0" algn="ctr">
              <a:buNone/>
            </a:pPr>
            <a:r>
              <a:rPr lang="en-US" sz="850" b="1" dirty="0">
                <a:solidFill>
                  <a:srgbClr val="C86A14"/>
                </a:solidFill>
                <a:latin typeface="Calibri" pitchFamily="34" charset="0"/>
                <a:ea typeface="Calibri" pitchFamily="34" charset="-122"/>
                <a:cs typeface="Calibri" pitchFamily="34" charset="-120"/>
              </a:rPr>
              <a:t>(record high)</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Cumulative HIV Cases — Milestones 1989–2025</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850" b="1" dirty="0">
                <a:solidFill>
                  <a:srgbClr val="C86A14"/>
                </a:solidFill>
                <a:latin typeface="Calibri" pitchFamily="34" charset="0"/>
                <a:ea typeface="Calibri" pitchFamily="34" charset="-122"/>
                <a:cs typeface="Calibri" pitchFamily="34" charset="-120"/>
              </a:rPr>
              <a:t>EPIDEMIOLOGY</a:t>
            </a:r>
            <a:endParaRPr lang="en-US" sz="85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365760" y="2331720"/>
            <a:ext cx="8412480" cy="0"/>
          </a:xfrm>
          <a:prstGeom prst="line">
            <a:avLst/>
          </a:prstGeom>
          <a:noFill/>
          <a:ln w="25400">
            <a:solidFill>
              <a:srgbClr val="007A7A"/>
            </a:solidFill>
            <a:prstDash val="solid"/>
          </a:ln>
        </p:spPr>
        <p:txBody>
          <a:bodyPr/>
          <a:lstStyle/>
          <a:p>
            <a:endParaRPr lang="en-FJ"/>
          </a:p>
        </p:txBody>
      </p:sp>
      <p:sp>
        <p:nvSpPr>
          <p:cNvPr id="9" name="Shape 7"/>
          <p:cNvSpPr/>
          <p:nvPr/>
        </p:nvSpPr>
        <p:spPr>
          <a:xfrm>
            <a:off x="512064" y="2212848"/>
            <a:ext cx="237744" cy="237744"/>
          </a:xfrm>
          <a:prstGeom prst="ellipse">
            <a:avLst/>
          </a:prstGeom>
          <a:solidFill>
            <a:srgbClr val="007A7A"/>
          </a:solidFill>
          <a:ln w="12700">
            <a:solidFill>
              <a:srgbClr val="007A7A"/>
            </a:solidFill>
            <a:prstDash val="solid"/>
          </a:ln>
        </p:spPr>
        <p:txBody>
          <a:bodyPr/>
          <a:lstStyle/>
          <a:p>
            <a:endParaRPr lang="en-FJ"/>
          </a:p>
        </p:txBody>
      </p:sp>
      <p:sp>
        <p:nvSpPr>
          <p:cNvPr id="10" name="Text 8"/>
          <p:cNvSpPr/>
          <p:nvPr/>
        </p:nvSpPr>
        <p:spPr>
          <a:xfrm>
            <a:off x="274320" y="1554480"/>
            <a:ext cx="713232" cy="457200"/>
          </a:xfrm>
          <a:prstGeom prst="rect">
            <a:avLst/>
          </a:prstGeom>
          <a:noFill/>
          <a:ln/>
        </p:spPr>
        <p:txBody>
          <a:bodyPr wrap="square" lIns="0" tIns="0" rIns="0" bIns="0" rtlCol="0" anchor="ctr"/>
          <a:lstStyle/>
          <a:p>
            <a:pPr marL="0" indent="0" algn="ctr">
              <a:buNone/>
            </a:pPr>
            <a:r>
              <a:rPr lang="en-US" sz="1150" b="1" dirty="0">
                <a:solidFill>
                  <a:srgbClr val="004850"/>
                </a:solidFill>
                <a:latin typeface="Calibri" pitchFamily="34" charset="0"/>
                <a:ea typeface="Calibri" pitchFamily="34" charset="-122"/>
                <a:cs typeface="Calibri" pitchFamily="34" charset="-120"/>
              </a:rPr>
              <a:t>5</a:t>
            </a:r>
            <a:endParaRPr lang="en-US" sz="1150" dirty="0"/>
          </a:p>
        </p:txBody>
      </p:sp>
      <p:sp>
        <p:nvSpPr>
          <p:cNvPr id="11" name="Text 9"/>
          <p:cNvSpPr/>
          <p:nvPr/>
        </p:nvSpPr>
        <p:spPr>
          <a:xfrm>
            <a:off x="274320" y="1828800"/>
            <a:ext cx="713232" cy="274320"/>
          </a:xfrm>
          <a:prstGeom prst="rect">
            <a:avLst/>
          </a:prstGeom>
          <a:noFill/>
          <a:ln/>
        </p:spPr>
        <p:txBody>
          <a:bodyPr wrap="square" lIns="0" tIns="0" rIns="0" bIns="0" rtlCol="0" anchor="ctr"/>
          <a:lstStyle/>
          <a:p>
            <a:pPr marL="0" indent="0" algn="ctr">
              <a:buNone/>
            </a:pPr>
            <a:r>
              <a:rPr lang="en-US" sz="850" b="1" dirty="0">
                <a:solidFill>
                  <a:srgbClr val="5A5A5A"/>
                </a:solidFill>
                <a:latin typeface="Calibri" pitchFamily="34" charset="0"/>
                <a:ea typeface="Calibri" pitchFamily="34" charset="-122"/>
                <a:cs typeface="Calibri" pitchFamily="34" charset="-120"/>
              </a:rPr>
              <a:t>1989</a:t>
            </a:r>
            <a:endParaRPr lang="en-US" sz="850" dirty="0"/>
          </a:p>
        </p:txBody>
      </p:sp>
      <p:sp>
        <p:nvSpPr>
          <p:cNvPr id="12" name="Text 10"/>
          <p:cNvSpPr/>
          <p:nvPr/>
        </p:nvSpPr>
        <p:spPr>
          <a:xfrm>
            <a:off x="182880" y="2578608"/>
            <a:ext cx="896112" cy="502920"/>
          </a:xfrm>
          <a:prstGeom prst="rect">
            <a:avLst/>
          </a:prstGeom>
          <a:noFill/>
          <a:ln/>
        </p:spPr>
        <p:txBody>
          <a:bodyPr wrap="square" lIns="0" tIns="0" rIns="0" bIns="0" rtlCol="0" anchor="ctr"/>
          <a:lstStyle/>
          <a:p>
            <a:pPr marL="0" indent="0" algn="ctr">
              <a:buNone/>
            </a:pPr>
            <a:r>
              <a:rPr lang="en-US" sz="750" i="1" dirty="0">
                <a:solidFill>
                  <a:srgbClr val="5A5A5A"/>
                </a:solidFill>
                <a:latin typeface="Calibri" pitchFamily="34" charset="0"/>
                <a:ea typeface="Calibri" pitchFamily="34" charset="-122"/>
                <a:cs typeface="Calibri" pitchFamily="34" charset="-120"/>
              </a:rPr>
              <a:t>First case recorded</a:t>
            </a:r>
            <a:endParaRPr lang="en-US" sz="750" dirty="0"/>
          </a:p>
        </p:txBody>
      </p:sp>
      <p:sp>
        <p:nvSpPr>
          <p:cNvPr id="13" name="Shape 11"/>
          <p:cNvSpPr/>
          <p:nvPr/>
        </p:nvSpPr>
        <p:spPr>
          <a:xfrm>
            <a:off x="1929384" y="2212848"/>
            <a:ext cx="237744" cy="237744"/>
          </a:xfrm>
          <a:prstGeom prst="ellipse">
            <a:avLst/>
          </a:prstGeom>
          <a:solidFill>
            <a:srgbClr val="007A7A"/>
          </a:solidFill>
          <a:ln w="12700">
            <a:solidFill>
              <a:srgbClr val="007A7A"/>
            </a:solidFill>
            <a:prstDash val="solid"/>
          </a:ln>
        </p:spPr>
        <p:txBody>
          <a:bodyPr/>
          <a:lstStyle/>
          <a:p>
            <a:endParaRPr lang="en-FJ"/>
          </a:p>
        </p:txBody>
      </p:sp>
      <p:sp>
        <p:nvSpPr>
          <p:cNvPr id="14" name="Text 12"/>
          <p:cNvSpPr/>
          <p:nvPr/>
        </p:nvSpPr>
        <p:spPr>
          <a:xfrm>
            <a:off x="1691640" y="1554480"/>
            <a:ext cx="713232" cy="457200"/>
          </a:xfrm>
          <a:prstGeom prst="rect">
            <a:avLst/>
          </a:prstGeom>
          <a:noFill/>
          <a:ln/>
        </p:spPr>
        <p:txBody>
          <a:bodyPr wrap="square" lIns="0" tIns="0" rIns="0" bIns="0" rtlCol="0" anchor="ctr"/>
          <a:lstStyle/>
          <a:p>
            <a:pPr marL="0" indent="0" algn="ctr">
              <a:buNone/>
            </a:pPr>
            <a:r>
              <a:rPr lang="en-US" sz="1150" b="1" dirty="0">
                <a:solidFill>
                  <a:srgbClr val="004850"/>
                </a:solidFill>
                <a:latin typeface="Calibri" pitchFamily="34" charset="0"/>
                <a:ea typeface="Calibri" pitchFamily="34" charset="-122"/>
                <a:cs typeface="Calibri" pitchFamily="34" charset="-120"/>
              </a:rPr>
              <a:t>58</a:t>
            </a:r>
            <a:endParaRPr lang="en-US" sz="1150" dirty="0"/>
          </a:p>
        </p:txBody>
      </p:sp>
      <p:sp>
        <p:nvSpPr>
          <p:cNvPr id="15" name="Text 13"/>
          <p:cNvSpPr/>
          <p:nvPr/>
        </p:nvSpPr>
        <p:spPr>
          <a:xfrm>
            <a:off x="1691640" y="1828800"/>
            <a:ext cx="713232" cy="274320"/>
          </a:xfrm>
          <a:prstGeom prst="rect">
            <a:avLst/>
          </a:prstGeom>
          <a:noFill/>
          <a:ln/>
        </p:spPr>
        <p:txBody>
          <a:bodyPr wrap="square" lIns="0" tIns="0" rIns="0" bIns="0" rtlCol="0" anchor="ctr"/>
          <a:lstStyle/>
          <a:p>
            <a:pPr marL="0" indent="0" algn="ctr">
              <a:buNone/>
            </a:pPr>
            <a:r>
              <a:rPr lang="en-US" sz="850" b="1" dirty="0">
                <a:solidFill>
                  <a:srgbClr val="5A5A5A"/>
                </a:solidFill>
                <a:latin typeface="Calibri" pitchFamily="34" charset="0"/>
                <a:ea typeface="Calibri" pitchFamily="34" charset="-122"/>
                <a:cs typeface="Calibri" pitchFamily="34" charset="-120"/>
              </a:rPr>
              <a:t>1999</a:t>
            </a:r>
            <a:endParaRPr lang="en-US" sz="850" dirty="0"/>
          </a:p>
        </p:txBody>
      </p:sp>
      <p:sp>
        <p:nvSpPr>
          <p:cNvPr id="16" name="Text 14"/>
          <p:cNvSpPr/>
          <p:nvPr/>
        </p:nvSpPr>
        <p:spPr>
          <a:xfrm>
            <a:off x="1600200" y="2578608"/>
            <a:ext cx="896112" cy="502920"/>
          </a:xfrm>
          <a:prstGeom prst="rect">
            <a:avLst/>
          </a:prstGeom>
          <a:noFill/>
          <a:ln/>
        </p:spPr>
        <p:txBody>
          <a:bodyPr wrap="square" lIns="0" tIns="0" rIns="0" bIns="0" rtlCol="0" anchor="ctr"/>
          <a:lstStyle/>
          <a:p>
            <a:pPr marL="0" indent="0" algn="ctr">
              <a:buNone/>
            </a:pPr>
            <a:r>
              <a:rPr lang="en-US" sz="750" i="1" dirty="0">
                <a:solidFill>
                  <a:srgbClr val="5A5A5A"/>
                </a:solidFill>
                <a:latin typeface="Calibri" pitchFamily="34" charset="0"/>
                <a:ea typeface="Calibri" pitchFamily="34" charset="-122"/>
                <a:cs typeface="Calibri" pitchFamily="34" charset="-120"/>
              </a:rPr>
              <a:t>End of decade 1</a:t>
            </a:r>
            <a:endParaRPr lang="en-US" sz="750" dirty="0"/>
          </a:p>
        </p:txBody>
      </p:sp>
      <p:sp>
        <p:nvSpPr>
          <p:cNvPr id="17" name="Shape 15"/>
          <p:cNvSpPr/>
          <p:nvPr/>
        </p:nvSpPr>
        <p:spPr>
          <a:xfrm>
            <a:off x="3346704" y="2212848"/>
            <a:ext cx="237744" cy="237744"/>
          </a:xfrm>
          <a:prstGeom prst="ellipse">
            <a:avLst/>
          </a:prstGeom>
          <a:solidFill>
            <a:srgbClr val="007A7A"/>
          </a:solidFill>
          <a:ln w="12700">
            <a:solidFill>
              <a:srgbClr val="007A7A"/>
            </a:solidFill>
            <a:prstDash val="solid"/>
          </a:ln>
        </p:spPr>
        <p:txBody>
          <a:bodyPr/>
          <a:lstStyle/>
          <a:p>
            <a:endParaRPr lang="en-FJ"/>
          </a:p>
        </p:txBody>
      </p:sp>
      <p:sp>
        <p:nvSpPr>
          <p:cNvPr id="18" name="Text 16"/>
          <p:cNvSpPr/>
          <p:nvPr/>
        </p:nvSpPr>
        <p:spPr>
          <a:xfrm>
            <a:off x="3108960" y="1554480"/>
            <a:ext cx="713232" cy="457200"/>
          </a:xfrm>
          <a:prstGeom prst="rect">
            <a:avLst/>
          </a:prstGeom>
          <a:noFill/>
          <a:ln/>
        </p:spPr>
        <p:txBody>
          <a:bodyPr wrap="square" lIns="0" tIns="0" rIns="0" bIns="0" rtlCol="0" anchor="ctr"/>
          <a:lstStyle/>
          <a:p>
            <a:pPr marL="0" indent="0" algn="ctr">
              <a:buNone/>
            </a:pPr>
            <a:r>
              <a:rPr lang="en-US" sz="1150" b="1" dirty="0">
                <a:solidFill>
                  <a:srgbClr val="004850"/>
                </a:solidFill>
                <a:latin typeface="Calibri" pitchFamily="34" charset="0"/>
                <a:ea typeface="Calibri" pitchFamily="34" charset="-122"/>
                <a:cs typeface="Calibri" pitchFamily="34" charset="-120"/>
              </a:rPr>
              <a:t>334</a:t>
            </a:r>
            <a:endParaRPr lang="en-US" sz="1150" dirty="0"/>
          </a:p>
        </p:txBody>
      </p:sp>
      <p:sp>
        <p:nvSpPr>
          <p:cNvPr id="19" name="Text 17"/>
          <p:cNvSpPr/>
          <p:nvPr/>
        </p:nvSpPr>
        <p:spPr>
          <a:xfrm>
            <a:off x="3108960" y="1828800"/>
            <a:ext cx="713232" cy="274320"/>
          </a:xfrm>
          <a:prstGeom prst="rect">
            <a:avLst/>
          </a:prstGeom>
          <a:noFill/>
          <a:ln/>
        </p:spPr>
        <p:txBody>
          <a:bodyPr wrap="square" lIns="0" tIns="0" rIns="0" bIns="0" rtlCol="0" anchor="ctr"/>
          <a:lstStyle/>
          <a:p>
            <a:pPr marL="0" indent="0" algn="ctr">
              <a:buNone/>
            </a:pPr>
            <a:r>
              <a:rPr lang="en-US" sz="850" b="1" dirty="0">
                <a:solidFill>
                  <a:srgbClr val="5A5A5A"/>
                </a:solidFill>
                <a:latin typeface="Calibri" pitchFamily="34" charset="0"/>
                <a:ea typeface="Calibri" pitchFamily="34" charset="-122"/>
                <a:cs typeface="Calibri" pitchFamily="34" charset="-120"/>
              </a:rPr>
              <a:t>2009</a:t>
            </a:r>
            <a:endParaRPr lang="en-US" sz="850" dirty="0"/>
          </a:p>
        </p:txBody>
      </p:sp>
      <p:sp>
        <p:nvSpPr>
          <p:cNvPr id="20" name="Text 18"/>
          <p:cNvSpPr/>
          <p:nvPr/>
        </p:nvSpPr>
        <p:spPr>
          <a:xfrm>
            <a:off x="3017520" y="2578608"/>
            <a:ext cx="896112" cy="502920"/>
          </a:xfrm>
          <a:prstGeom prst="rect">
            <a:avLst/>
          </a:prstGeom>
          <a:noFill/>
          <a:ln/>
        </p:spPr>
        <p:txBody>
          <a:bodyPr wrap="square" lIns="0" tIns="0" rIns="0" bIns="0" rtlCol="0" anchor="ctr"/>
          <a:lstStyle/>
          <a:p>
            <a:pPr marL="0" indent="0" algn="ctr">
              <a:buNone/>
            </a:pPr>
            <a:r>
              <a:rPr lang="en-US" sz="750" i="1" dirty="0">
                <a:solidFill>
                  <a:srgbClr val="5A5A5A"/>
                </a:solidFill>
                <a:latin typeface="Calibri" pitchFamily="34" charset="0"/>
                <a:ea typeface="Calibri" pitchFamily="34" charset="-122"/>
                <a:cs typeface="Calibri" pitchFamily="34" charset="-120"/>
              </a:rPr>
              <a:t>End of decade 2</a:t>
            </a:r>
            <a:endParaRPr lang="en-US" sz="750" dirty="0"/>
          </a:p>
        </p:txBody>
      </p:sp>
      <p:sp>
        <p:nvSpPr>
          <p:cNvPr id="21" name="Shape 19"/>
          <p:cNvSpPr/>
          <p:nvPr/>
        </p:nvSpPr>
        <p:spPr>
          <a:xfrm>
            <a:off x="4764024" y="2212848"/>
            <a:ext cx="237744" cy="237744"/>
          </a:xfrm>
          <a:prstGeom prst="ellipse">
            <a:avLst/>
          </a:prstGeom>
          <a:solidFill>
            <a:srgbClr val="007A7A"/>
          </a:solidFill>
          <a:ln w="12700">
            <a:solidFill>
              <a:srgbClr val="007A7A"/>
            </a:solidFill>
            <a:prstDash val="solid"/>
          </a:ln>
        </p:spPr>
        <p:txBody>
          <a:bodyPr/>
          <a:lstStyle/>
          <a:p>
            <a:endParaRPr lang="en-FJ"/>
          </a:p>
        </p:txBody>
      </p:sp>
      <p:sp>
        <p:nvSpPr>
          <p:cNvPr id="22" name="Text 20"/>
          <p:cNvSpPr/>
          <p:nvPr/>
        </p:nvSpPr>
        <p:spPr>
          <a:xfrm>
            <a:off x="4526280" y="1554480"/>
            <a:ext cx="713232" cy="457200"/>
          </a:xfrm>
          <a:prstGeom prst="rect">
            <a:avLst/>
          </a:prstGeom>
          <a:noFill/>
          <a:ln/>
        </p:spPr>
        <p:txBody>
          <a:bodyPr wrap="square" lIns="0" tIns="0" rIns="0" bIns="0" rtlCol="0" anchor="ctr"/>
          <a:lstStyle/>
          <a:p>
            <a:pPr marL="0" indent="0" algn="ctr">
              <a:buNone/>
            </a:pPr>
            <a:r>
              <a:rPr lang="en-US" sz="1150" b="1" dirty="0">
                <a:solidFill>
                  <a:srgbClr val="004850"/>
                </a:solidFill>
                <a:latin typeface="Calibri" pitchFamily="34" charset="0"/>
                <a:ea typeface="Calibri" pitchFamily="34" charset="-122"/>
                <a:cs typeface="Calibri" pitchFamily="34" charset="-120"/>
              </a:rPr>
              <a:t>999</a:t>
            </a:r>
            <a:endParaRPr lang="en-US" sz="1150" dirty="0"/>
          </a:p>
        </p:txBody>
      </p:sp>
      <p:sp>
        <p:nvSpPr>
          <p:cNvPr id="23" name="Text 21"/>
          <p:cNvSpPr/>
          <p:nvPr/>
        </p:nvSpPr>
        <p:spPr>
          <a:xfrm>
            <a:off x="4526280" y="1828800"/>
            <a:ext cx="713232" cy="274320"/>
          </a:xfrm>
          <a:prstGeom prst="rect">
            <a:avLst/>
          </a:prstGeom>
          <a:noFill/>
          <a:ln/>
        </p:spPr>
        <p:txBody>
          <a:bodyPr wrap="square" lIns="0" tIns="0" rIns="0" bIns="0" rtlCol="0" anchor="ctr"/>
          <a:lstStyle/>
          <a:p>
            <a:pPr marL="0" indent="0" algn="ctr">
              <a:buNone/>
            </a:pPr>
            <a:r>
              <a:rPr lang="en-US" sz="850" b="1" dirty="0">
                <a:solidFill>
                  <a:srgbClr val="5A5A5A"/>
                </a:solidFill>
                <a:latin typeface="Calibri" pitchFamily="34" charset="0"/>
                <a:ea typeface="Calibri" pitchFamily="34" charset="-122"/>
                <a:cs typeface="Calibri" pitchFamily="34" charset="-120"/>
              </a:rPr>
              <a:t>2018</a:t>
            </a:r>
            <a:endParaRPr lang="en-US" sz="850" dirty="0"/>
          </a:p>
        </p:txBody>
      </p:sp>
      <p:sp>
        <p:nvSpPr>
          <p:cNvPr id="24" name="Text 22"/>
          <p:cNvSpPr/>
          <p:nvPr/>
        </p:nvSpPr>
        <p:spPr>
          <a:xfrm>
            <a:off x="4434840" y="2578608"/>
            <a:ext cx="896112" cy="502920"/>
          </a:xfrm>
          <a:prstGeom prst="rect">
            <a:avLst/>
          </a:prstGeom>
          <a:noFill/>
          <a:ln/>
        </p:spPr>
        <p:txBody>
          <a:bodyPr wrap="square" lIns="0" tIns="0" rIns="0" bIns="0" rtlCol="0" anchor="ctr"/>
          <a:lstStyle/>
          <a:p>
            <a:pPr marL="0" indent="0" algn="ctr">
              <a:buNone/>
            </a:pPr>
            <a:r>
              <a:rPr lang="en-US" sz="750" i="1" dirty="0">
                <a:solidFill>
                  <a:srgbClr val="5A5A5A"/>
                </a:solidFill>
                <a:latin typeface="Calibri" pitchFamily="34" charset="0"/>
                <a:ea typeface="Calibri" pitchFamily="34" charset="-122"/>
                <a:cs typeface="Calibri" pitchFamily="34" charset="-120"/>
              </a:rPr>
              <a:t>1,000th case</a:t>
            </a:r>
            <a:endParaRPr lang="en-US" sz="750" dirty="0"/>
          </a:p>
        </p:txBody>
      </p:sp>
      <p:sp>
        <p:nvSpPr>
          <p:cNvPr id="25" name="Shape 23"/>
          <p:cNvSpPr/>
          <p:nvPr/>
        </p:nvSpPr>
        <p:spPr>
          <a:xfrm>
            <a:off x="6181344" y="2212848"/>
            <a:ext cx="237744" cy="237744"/>
          </a:xfrm>
          <a:prstGeom prst="ellipse">
            <a:avLst/>
          </a:prstGeom>
          <a:solidFill>
            <a:srgbClr val="007A7A"/>
          </a:solidFill>
          <a:ln w="12700">
            <a:solidFill>
              <a:srgbClr val="007A7A"/>
            </a:solidFill>
            <a:prstDash val="solid"/>
          </a:ln>
        </p:spPr>
        <p:txBody>
          <a:bodyPr/>
          <a:lstStyle/>
          <a:p>
            <a:endParaRPr lang="en-FJ"/>
          </a:p>
        </p:txBody>
      </p:sp>
      <p:sp>
        <p:nvSpPr>
          <p:cNvPr id="26" name="Text 24"/>
          <p:cNvSpPr/>
          <p:nvPr/>
        </p:nvSpPr>
        <p:spPr>
          <a:xfrm>
            <a:off x="5943600" y="1554480"/>
            <a:ext cx="713232" cy="457200"/>
          </a:xfrm>
          <a:prstGeom prst="rect">
            <a:avLst/>
          </a:prstGeom>
          <a:noFill/>
          <a:ln/>
        </p:spPr>
        <p:txBody>
          <a:bodyPr wrap="square" lIns="0" tIns="0" rIns="0" bIns="0" rtlCol="0" anchor="ctr"/>
          <a:lstStyle/>
          <a:p>
            <a:pPr marL="0" indent="0" algn="ctr">
              <a:buNone/>
            </a:pPr>
            <a:r>
              <a:rPr lang="en-US" sz="1150" b="1" dirty="0">
                <a:solidFill>
                  <a:srgbClr val="004850"/>
                </a:solidFill>
                <a:latin typeface="Calibri" pitchFamily="34" charset="0"/>
                <a:ea typeface="Calibri" pitchFamily="34" charset="-122"/>
                <a:cs typeface="Calibri" pitchFamily="34" charset="-120"/>
              </a:rPr>
              <a:t>1,662</a:t>
            </a:r>
            <a:endParaRPr lang="en-US" sz="1150" dirty="0"/>
          </a:p>
        </p:txBody>
      </p:sp>
      <p:sp>
        <p:nvSpPr>
          <p:cNvPr id="27" name="Text 25"/>
          <p:cNvSpPr/>
          <p:nvPr/>
        </p:nvSpPr>
        <p:spPr>
          <a:xfrm>
            <a:off x="5943600" y="1828800"/>
            <a:ext cx="713232" cy="274320"/>
          </a:xfrm>
          <a:prstGeom prst="rect">
            <a:avLst/>
          </a:prstGeom>
          <a:noFill/>
          <a:ln/>
        </p:spPr>
        <p:txBody>
          <a:bodyPr wrap="square" lIns="0" tIns="0" rIns="0" bIns="0" rtlCol="0" anchor="ctr"/>
          <a:lstStyle/>
          <a:p>
            <a:pPr marL="0" indent="0" algn="ctr">
              <a:buNone/>
            </a:pPr>
            <a:r>
              <a:rPr lang="en-US" sz="850" b="1" dirty="0">
                <a:solidFill>
                  <a:srgbClr val="5A5A5A"/>
                </a:solidFill>
                <a:latin typeface="Calibri" pitchFamily="34" charset="0"/>
                <a:ea typeface="Calibri" pitchFamily="34" charset="-122"/>
                <a:cs typeface="Calibri" pitchFamily="34" charset="-120"/>
              </a:rPr>
              <a:t>2022</a:t>
            </a:r>
            <a:endParaRPr lang="en-US" sz="850" dirty="0"/>
          </a:p>
        </p:txBody>
      </p:sp>
      <p:sp>
        <p:nvSpPr>
          <p:cNvPr id="28" name="Text 26"/>
          <p:cNvSpPr/>
          <p:nvPr/>
        </p:nvSpPr>
        <p:spPr>
          <a:xfrm>
            <a:off x="5852160" y="2578608"/>
            <a:ext cx="896112" cy="502920"/>
          </a:xfrm>
          <a:prstGeom prst="rect">
            <a:avLst/>
          </a:prstGeom>
          <a:noFill/>
          <a:ln/>
        </p:spPr>
        <p:txBody>
          <a:bodyPr wrap="square" lIns="0" tIns="0" rIns="0" bIns="0" rtlCol="0" anchor="ctr"/>
          <a:lstStyle/>
          <a:p>
            <a:pPr marL="0" indent="0" algn="ctr">
              <a:buNone/>
            </a:pPr>
            <a:r>
              <a:rPr lang="en-US" sz="750" i="1" dirty="0">
                <a:solidFill>
                  <a:srgbClr val="5A5A5A"/>
                </a:solidFill>
                <a:latin typeface="Calibri" pitchFamily="34" charset="0"/>
                <a:ea typeface="Calibri" pitchFamily="34" charset="-122"/>
                <a:cs typeface="Calibri" pitchFamily="34" charset="-120"/>
              </a:rPr>
              <a:t>Acceleration begins</a:t>
            </a:r>
            <a:endParaRPr lang="en-US" sz="750" dirty="0"/>
          </a:p>
        </p:txBody>
      </p:sp>
      <p:sp>
        <p:nvSpPr>
          <p:cNvPr id="29" name="Shape 27"/>
          <p:cNvSpPr/>
          <p:nvPr/>
        </p:nvSpPr>
        <p:spPr>
          <a:xfrm>
            <a:off x="7598664" y="2212848"/>
            <a:ext cx="237744" cy="237744"/>
          </a:xfrm>
          <a:prstGeom prst="ellipse">
            <a:avLst/>
          </a:prstGeom>
          <a:solidFill>
            <a:srgbClr val="007A7A"/>
          </a:solidFill>
          <a:ln w="12700">
            <a:solidFill>
              <a:srgbClr val="007A7A"/>
            </a:solidFill>
            <a:prstDash val="solid"/>
          </a:ln>
        </p:spPr>
        <p:txBody>
          <a:bodyPr/>
          <a:lstStyle/>
          <a:p>
            <a:endParaRPr lang="en-FJ"/>
          </a:p>
        </p:txBody>
      </p:sp>
      <p:sp>
        <p:nvSpPr>
          <p:cNvPr id="30" name="Text 28"/>
          <p:cNvSpPr/>
          <p:nvPr/>
        </p:nvSpPr>
        <p:spPr>
          <a:xfrm>
            <a:off x="7360920" y="1554480"/>
            <a:ext cx="713232" cy="457200"/>
          </a:xfrm>
          <a:prstGeom prst="rect">
            <a:avLst/>
          </a:prstGeom>
          <a:noFill/>
          <a:ln/>
        </p:spPr>
        <p:txBody>
          <a:bodyPr wrap="square" lIns="0" tIns="0" rIns="0" bIns="0" rtlCol="0" anchor="ctr"/>
          <a:lstStyle/>
          <a:p>
            <a:pPr marL="0" indent="0" algn="ctr">
              <a:buNone/>
            </a:pPr>
            <a:r>
              <a:rPr lang="en-US" sz="1150" b="1" dirty="0">
                <a:solidFill>
                  <a:srgbClr val="004850"/>
                </a:solidFill>
                <a:latin typeface="Calibri" pitchFamily="34" charset="0"/>
                <a:ea typeface="Calibri" pitchFamily="34" charset="-122"/>
                <a:cs typeface="Calibri" pitchFamily="34" charset="-120"/>
              </a:rPr>
              <a:t>3,660</a:t>
            </a:r>
            <a:endParaRPr lang="en-US" sz="1150" dirty="0"/>
          </a:p>
        </p:txBody>
      </p:sp>
      <p:sp>
        <p:nvSpPr>
          <p:cNvPr id="31" name="Text 29"/>
          <p:cNvSpPr/>
          <p:nvPr/>
        </p:nvSpPr>
        <p:spPr>
          <a:xfrm>
            <a:off x="7360920" y="1828800"/>
            <a:ext cx="713232" cy="274320"/>
          </a:xfrm>
          <a:prstGeom prst="rect">
            <a:avLst/>
          </a:prstGeom>
          <a:noFill/>
          <a:ln/>
        </p:spPr>
        <p:txBody>
          <a:bodyPr wrap="square" lIns="0" tIns="0" rIns="0" bIns="0" rtlCol="0" anchor="ctr"/>
          <a:lstStyle/>
          <a:p>
            <a:pPr marL="0" indent="0" algn="ctr">
              <a:buNone/>
            </a:pPr>
            <a:r>
              <a:rPr lang="en-US" sz="850" b="1" dirty="0">
                <a:solidFill>
                  <a:srgbClr val="5A5A5A"/>
                </a:solidFill>
                <a:latin typeface="Calibri" pitchFamily="34" charset="0"/>
                <a:ea typeface="Calibri" pitchFamily="34" charset="-122"/>
                <a:cs typeface="Calibri" pitchFamily="34" charset="-120"/>
              </a:rPr>
              <a:t>2024</a:t>
            </a:r>
            <a:endParaRPr lang="en-US" sz="850" dirty="0"/>
          </a:p>
        </p:txBody>
      </p:sp>
      <p:sp>
        <p:nvSpPr>
          <p:cNvPr id="32" name="Text 30"/>
          <p:cNvSpPr/>
          <p:nvPr/>
        </p:nvSpPr>
        <p:spPr>
          <a:xfrm>
            <a:off x="7269480" y="2578608"/>
            <a:ext cx="896112" cy="502920"/>
          </a:xfrm>
          <a:prstGeom prst="rect">
            <a:avLst/>
          </a:prstGeom>
          <a:noFill/>
          <a:ln/>
        </p:spPr>
        <p:txBody>
          <a:bodyPr wrap="square" lIns="0" tIns="0" rIns="0" bIns="0" rtlCol="0" anchor="ctr"/>
          <a:lstStyle/>
          <a:p>
            <a:pPr marL="0" indent="0" algn="ctr">
              <a:buNone/>
            </a:pPr>
            <a:r>
              <a:rPr lang="en-US" sz="750" i="1" dirty="0">
                <a:solidFill>
                  <a:srgbClr val="5A5A5A"/>
                </a:solidFill>
                <a:latin typeface="Calibri" pitchFamily="34" charset="0"/>
                <a:ea typeface="Calibri" pitchFamily="34" charset="-122"/>
                <a:cs typeface="Calibri" pitchFamily="34" charset="-120"/>
              </a:rPr>
              <a:t>↑ 75% in one year</a:t>
            </a:r>
            <a:endParaRPr lang="en-US" sz="750" dirty="0"/>
          </a:p>
        </p:txBody>
      </p:sp>
      <p:sp>
        <p:nvSpPr>
          <p:cNvPr id="33" name="Shape 31"/>
          <p:cNvSpPr/>
          <p:nvPr/>
        </p:nvSpPr>
        <p:spPr>
          <a:xfrm>
            <a:off x="8775415" y="2221992"/>
            <a:ext cx="237744" cy="237744"/>
          </a:xfrm>
          <a:prstGeom prst="ellipse">
            <a:avLst/>
          </a:prstGeom>
          <a:solidFill>
            <a:srgbClr val="C86A14"/>
          </a:solidFill>
          <a:ln w="12700">
            <a:solidFill>
              <a:srgbClr val="C86A14"/>
            </a:solidFill>
            <a:prstDash val="solid"/>
          </a:ln>
        </p:spPr>
        <p:txBody>
          <a:bodyPr/>
          <a:lstStyle/>
          <a:p>
            <a:endParaRPr lang="en-FJ"/>
          </a:p>
        </p:txBody>
      </p:sp>
      <p:sp>
        <p:nvSpPr>
          <p:cNvPr id="34" name="Text 32"/>
          <p:cNvSpPr/>
          <p:nvPr/>
        </p:nvSpPr>
        <p:spPr>
          <a:xfrm>
            <a:off x="8387055" y="1511567"/>
            <a:ext cx="713232" cy="457200"/>
          </a:xfrm>
          <a:prstGeom prst="rect">
            <a:avLst/>
          </a:prstGeom>
          <a:noFill/>
          <a:ln/>
        </p:spPr>
        <p:txBody>
          <a:bodyPr wrap="square" lIns="0" tIns="0" rIns="0" bIns="0" rtlCol="0" anchor="ctr"/>
          <a:lstStyle/>
          <a:p>
            <a:pPr marL="0" indent="0" algn="ctr">
              <a:buNone/>
            </a:pPr>
            <a:r>
              <a:rPr lang="en-US" sz="1500" b="1" dirty="0">
                <a:solidFill>
                  <a:srgbClr val="C86A14"/>
                </a:solidFill>
                <a:latin typeface="Calibri" pitchFamily="34" charset="0"/>
                <a:ea typeface="Calibri" pitchFamily="34" charset="-122"/>
                <a:cs typeface="Calibri" pitchFamily="34" charset="-120"/>
              </a:rPr>
              <a:t>5,676</a:t>
            </a:r>
            <a:endParaRPr lang="en-US" sz="1500" dirty="0"/>
          </a:p>
        </p:txBody>
      </p:sp>
      <p:sp>
        <p:nvSpPr>
          <p:cNvPr id="35" name="Text 33"/>
          <p:cNvSpPr/>
          <p:nvPr/>
        </p:nvSpPr>
        <p:spPr>
          <a:xfrm>
            <a:off x="8399396" y="1828187"/>
            <a:ext cx="713232" cy="274320"/>
          </a:xfrm>
          <a:prstGeom prst="rect">
            <a:avLst/>
          </a:prstGeom>
          <a:noFill/>
          <a:ln/>
        </p:spPr>
        <p:txBody>
          <a:bodyPr wrap="square" lIns="0" tIns="0" rIns="0" bIns="0" rtlCol="0" anchor="ctr"/>
          <a:lstStyle/>
          <a:p>
            <a:pPr marL="0" indent="0" algn="ctr">
              <a:buNone/>
            </a:pPr>
            <a:r>
              <a:rPr lang="en-US" sz="850" b="1" dirty="0">
                <a:solidFill>
                  <a:srgbClr val="5A5A5A"/>
                </a:solidFill>
                <a:latin typeface="Calibri" pitchFamily="34" charset="0"/>
                <a:ea typeface="Calibri" pitchFamily="34" charset="-122"/>
                <a:cs typeface="Calibri" pitchFamily="34" charset="-120"/>
              </a:rPr>
              <a:t>2025</a:t>
            </a:r>
            <a:endParaRPr lang="en-US" sz="850" dirty="0"/>
          </a:p>
        </p:txBody>
      </p:sp>
      <p:sp>
        <p:nvSpPr>
          <p:cNvPr id="36" name="Text 34"/>
          <p:cNvSpPr/>
          <p:nvPr/>
        </p:nvSpPr>
        <p:spPr>
          <a:xfrm>
            <a:off x="8352710" y="2600427"/>
            <a:ext cx="896112" cy="502920"/>
          </a:xfrm>
          <a:prstGeom prst="rect">
            <a:avLst/>
          </a:prstGeom>
          <a:noFill/>
          <a:ln/>
        </p:spPr>
        <p:txBody>
          <a:bodyPr wrap="square" lIns="0" tIns="0" rIns="0" bIns="0" rtlCol="0" anchor="ctr"/>
          <a:lstStyle/>
          <a:p>
            <a:pPr marL="0" indent="0" algn="ctr">
              <a:buNone/>
            </a:pPr>
            <a:r>
              <a:rPr lang="en-US" sz="750" i="1" dirty="0">
                <a:solidFill>
                  <a:srgbClr val="5A5A5A"/>
                </a:solidFill>
                <a:latin typeface="Calibri" pitchFamily="34" charset="0"/>
                <a:ea typeface="Calibri" pitchFamily="34" charset="-122"/>
                <a:cs typeface="Calibri" pitchFamily="34" charset="-120"/>
              </a:rPr>
              <a:t>Current total</a:t>
            </a:r>
            <a:endParaRPr lang="en-US" sz="750" dirty="0"/>
          </a:p>
        </p:txBody>
      </p:sp>
      <p:sp>
        <p:nvSpPr>
          <p:cNvPr id="37" name="Shape 35"/>
          <p:cNvSpPr/>
          <p:nvPr/>
        </p:nvSpPr>
        <p:spPr>
          <a:xfrm>
            <a:off x="274320" y="3246120"/>
            <a:ext cx="8595360" cy="1508760"/>
          </a:xfrm>
          <a:prstGeom prst="rect">
            <a:avLst/>
          </a:prstGeom>
          <a:solidFill>
            <a:srgbClr val="004850"/>
          </a:solidFill>
          <a:ln w="12700">
            <a:solidFill>
              <a:srgbClr val="004850"/>
            </a:solidFill>
            <a:prstDash val="solid"/>
          </a:ln>
        </p:spPr>
        <p:txBody>
          <a:bodyPr/>
          <a:lstStyle/>
          <a:p>
            <a:endParaRPr lang="en-FJ"/>
          </a:p>
        </p:txBody>
      </p:sp>
      <p:sp>
        <p:nvSpPr>
          <p:cNvPr id="38" name="Shape 36"/>
          <p:cNvSpPr/>
          <p:nvPr/>
        </p:nvSpPr>
        <p:spPr>
          <a:xfrm>
            <a:off x="274320" y="3246120"/>
            <a:ext cx="73152" cy="1508760"/>
          </a:xfrm>
          <a:prstGeom prst="rect">
            <a:avLst/>
          </a:prstGeom>
          <a:solidFill>
            <a:srgbClr val="C86A14"/>
          </a:solidFill>
          <a:ln w="12700">
            <a:solidFill>
              <a:srgbClr val="C86A14"/>
            </a:solidFill>
            <a:prstDash val="solid"/>
          </a:ln>
        </p:spPr>
        <p:txBody>
          <a:bodyPr/>
          <a:lstStyle/>
          <a:p>
            <a:endParaRPr lang="en-FJ"/>
          </a:p>
        </p:txBody>
      </p:sp>
      <p:sp>
        <p:nvSpPr>
          <p:cNvPr id="39" name="Text 37"/>
          <p:cNvSpPr/>
          <p:nvPr/>
        </p:nvSpPr>
        <p:spPr>
          <a:xfrm>
            <a:off x="475488" y="3310128"/>
            <a:ext cx="8138160" cy="5029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52% of ALL cases since 1989 were recorded in just the last two years (2024–2025: 3,599 cases)</a:t>
            </a:r>
            <a:endParaRPr lang="en-US" sz="1300" dirty="0"/>
          </a:p>
        </p:txBody>
      </p:sp>
      <p:sp>
        <p:nvSpPr>
          <p:cNvPr id="40" name="Text 38"/>
          <p:cNvSpPr/>
          <p:nvPr/>
        </p:nvSpPr>
        <p:spPr>
          <a:xfrm>
            <a:off x="475488" y="3822192"/>
            <a:ext cx="8138160" cy="822960"/>
          </a:xfrm>
          <a:prstGeom prst="rect">
            <a:avLst/>
          </a:prstGeom>
          <a:noFill/>
          <a:ln/>
        </p:spPr>
        <p:txBody>
          <a:bodyPr wrap="square" lIns="0" tIns="0" rIns="0" bIns="0" rtlCol="0" anchor="ctr"/>
          <a:lstStyle/>
          <a:p>
            <a:pPr marL="0" indent="0">
              <a:buNone/>
            </a:pPr>
            <a:r>
              <a:rPr lang="en-US" sz="1100" i="1" dirty="0">
                <a:solidFill>
                  <a:srgbClr val="C8E6E6"/>
                </a:solidFill>
                <a:latin typeface="Calibri" pitchFamily="34" charset="0"/>
                <a:ea typeface="Calibri" pitchFamily="34" charset="-122"/>
                <a:cs typeface="Calibri" pitchFamily="34" charset="-120"/>
              </a:rPr>
              <a:t>This represents an unprecedented acceleration. The cumulative burden nearly doubled in 24 months, signalling a shift from a stable endemic to an acute outbreak pattern.</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Geographic Distribution — 2025 Cases by Division</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850" b="1" dirty="0">
                <a:solidFill>
                  <a:srgbClr val="C86A14"/>
                </a:solidFill>
                <a:latin typeface="Calibri" pitchFamily="34" charset="0"/>
                <a:ea typeface="Calibri" pitchFamily="34" charset="-122"/>
                <a:cs typeface="Calibri" pitchFamily="34" charset="-120"/>
              </a:rPr>
              <a:t>EPIDEMIOLOGY</a:t>
            </a:r>
            <a:endParaRPr lang="en-US" sz="85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256032" y="804672"/>
            <a:ext cx="2798064" cy="1965960"/>
          </a:xfrm>
          <a:prstGeom prst="rect">
            <a:avLst/>
          </a:prstGeom>
          <a:solidFill>
            <a:srgbClr val="004850"/>
          </a:solidFill>
          <a:ln w="12700">
            <a:solidFill>
              <a:srgbClr val="007A7A"/>
            </a:solidFill>
            <a:prstDash val="solid"/>
          </a:ln>
          <a:effectLst>
            <a:outerShdw blurRad="76200" dist="25400" dir="8100000" algn="bl" rotWithShape="0">
              <a:srgbClr val="000000">
                <a:alpha val="10000"/>
              </a:srgbClr>
            </a:outerShdw>
          </a:effectLst>
        </p:spPr>
        <p:txBody>
          <a:bodyPr/>
          <a:lstStyle/>
          <a:p>
            <a:endParaRPr lang="en-FJ"/>
          </a:p>
        </p:txBody>
      </p:sp>
      <p:sp>
        <p:nvSpPr>
          <p:cNvPr id="9" name="Shape 7"/>
          <p:cNvSpPr/>
          <p:nvPr/>
        </p:nvSpPr>
        <p:spPr>
          <a:xfrm>
            <a:off x="256032" y="804672"/>
            <a:ext cx="2798064" cy="54864"/>
          </a:xfrm>
          <a:prstGeom prst="rect">
            <a:avLst/>
          </a:prstGeom>
          <a:solidFill>
            <a:srgbClr val="C86A14"/>
          </a:solidFill>
          <a:ln w="12700">
            <a:solidFill>
              <a:srgbClr val="C86A14"/>
            </a:solidFill>
            <a:prstDash val="solid"/>
          </a:ln>
        </p:spPr>
        <p:txBody>
          <a:bodyPr/>
          <a:lstStyle/>
          <a:p>
            <a:endParaRPr lang="en-FJ"/>
          </a:p>
        </p:txBody>
      </p:sp>
      <p:sp>
        <p:nvSpPr>
          <p:cNvPr id="10" name="Text 8"/>
          <p:cNvSpPr/>
          <p:nvPr/>
        </p:nvSpPr>
        <p:spPr>
          <a:xfrm>
            <a:off x="347472" y="877824"/>
            <a:ext cx="2615184" cy="749808"/>
          </a:xfrm>
          <a:prstGeom prst="rect">
            <a:avLst/>
          </a:prstGeom>
          <a:noFill/>
          <a:ln/>
        </p:spPr>
        <p:txBody>
          <a:bodyPr wrap="square" lIns="0" tIns="0" rIns="0" bIns="0" rtlCol="0" anchor="ctr"/>
          <a:lstStyle/>
          <a:p>
            <a:pPr marL="0" indent="0" algn="ctr">
              <a:buNone/>
            </a:pPr>
            <a:r>
              <a:rPr lang="en-US" sz="4200" b="1" dirty="0">
                <a:solidFill>
                  <a:srgbClr val="C86A14"/>
                </a:solidFill>
                <a:latin typeface="Calibri" pitchFamily="34" charset="0"/>
                <a:ea typeface="Calibri" pitchFamily="34" charset="-122"/>
                <a:cs typeface="Calibri" pitchFamily="34" charset="-120"/>
              </a:rPr>
              <a:t>68.3%</a:t>
            </a:r>
            <a:endParaRPr lang="en-US" sz="4200" dirty="0"/>
          </a:p>
        </p:txBody>
      </p:sp>
      <p:sp>
        <p:nvSpPr>
          <p:cNvPr id="11" name="Text 9"/>
          <p:cNvSpPr/>
          <p:nvPr/>
        </p:nvSpPr>
        <p:spPr>
          <a:xfrm>
            <a:off x="347472" y="1618488"/>
            <a:ext cx="2615184" cy="47548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Central / Eastern</a:t>
            </a:r>
            <a:endParaRPr lang="en-US" sz="1250" dirty="0"/>
          </a:p>
        </p:txBody>
      </p:sp>
      <p:sp>
        <p:nvSpPr>
          <p:cNvPr id="12" name="Text 10"/>
          <p:cNvSpPr/>
          <p:nvPr/>
        </p:nvSpPr>
        <p:spPr>
          <a:xfrm>
            <a:off x="347472" y="2075688"/>
            <a:ext cx="2615184" cy="621792"/>
          </a:xfrm>
          <a:prstGeom prst="rect">
            <a:avLst/>
          </a:prstGeom>
          <a:noFill/>
          <a:ln/>
        </p:spPr>
        <p:txBody>
          <a:bodyPr wrap="square" lIns="0" tIns="0" rIns="0" bIns="0" rtlCol="0" anchor="ctr"/>
          <a:lstStyle/>
          <a:p>
            <a:pPr marL="0" indent="0" algn="ctr">
              <a:buNone/>
            </a:pPr>
            <a:r>
              <a:rPr lang="en-US" sz="900" i="1" dirty="0">
                <a:solidFill>
                  <a:srgbClr val="C8E6E6"/>
                </a:solidFill>
                <a:latin typeface="Calibri" pitchFamily="34" charset="0"/>
                <a:ea typeface="Calibri" pitchFamily="34" charset="-122"/>
                <a:cs typeface="Calibri" pitchFamily="34" charset="-120"/>
              </a:rPr>
              <a:t>1,376 cases  |  1,359 Central + 17 Eastern</a:t>
            </a:r>
            <a:endParaRPr lang="en-US" sz="900" dirty="0"/>
          </a:p>
        </p:txBody>
      </p:sp>
      <p:sp>
        <p:nvSpPr>
          <p:cNvPr id="13" name="Shape 11"/>
          <p:cNvSpPr/>
          <p:nvPr/>
        </p:nvSpPr>
        <p:spPr>
          <a:xfrm>
            <a:off x="3182112" y="804672"/>
            <a:ext cx="2798064" cy="1965960"/>
          </a:xfrm>
          <a:prstGeom prst="rect">
            <a:avLst/>
          </a:prstGeom>
          <a:solidFill>
            <a:srgbClr val="FFFFFF"/>
          </a:solidFill>
          <a:ln w="12700">
            <a:solidFill>
              <a:srgbClr val="007A7A"/>
            </a:solidFill>
            <a:prstDash val="solid"/>
          </a:ln>
          <a:effectLst>
            <a:outerShdw blurRad="76200" dist="25400" dir="8100000" algn="bl" rotWithShape="0">
              <a:srgbClr val="000000">
                <a:alpha val="10000"/>
              </a:srgbClr>
            </a:outerShdw>
          </a:effectLst>
        </p:spPr>
        <p:txBody>
          <a:bodyPr/>
          <a:lstStyle/>
          <a:p>
            <a:endParaRPr lang="en-FJ"/>
          </a:p>
        </p:txBody>
      </p:sp>
      <p:sp>
        <p:nvSpPr>
          <p:cNvPr id="14" name="Shape 12"/>
          <p:cNvSpPr/>
          <p:nvPr/>
        </p:nvSpPr>
        <p:spPr>
          <a:xfrm>
            <a:off x="3182112" y="804672"/>
            <a:ext cx="2798064" cy="54864"/>
          </a:xfrm>
          <a:prstGeom prst="rect">
            <a:avLst/>
          </a:prstGeom>
          <a:solidFill>
            <a:srgbClr val="C86A14"/>
          </a:solidFill>
          <a:ln w="12700">
            <a:solidFill>
              <a:srgbClr val="C86A14"/>
            </a:solidFill>
            <a:prstDash val="solid"/>
          </a:ln>
        </p:spPr>
        <p:txBody>
          <a:bodyPr/>
          <a:lstStyle/>
          <a:p>
            <a:endParaRPr lang="en-FJ"/>
          </a:p>
        </p:txBody>
      </p:sp>
      <p:sp>
        <p:nvSpPr>
          <p:cNvPr id="15" name="Text 13"/>
          <p:cNvSpPr/>
          <p:nvPr/>
        </p:nvSpPr>
        <p:spPr>
          <a:xfrm>
            <a:off x="3273552" y="877824"/>
            <a:ext cx="2615184" cy="749808"/>
          </a:xfrm>
          <a:prstGeom prst="rect">
            <a:avLst/>
          </a:prstGeom>
          <a:noFill/>
          <a:ln/>
        </p:spPr>
        <p:txBody>
          <a:bodyPr wrap="square" lIns="0" tIns="0" rIns="0" bIns="0" rtlCol="0" anchor="ctr"/>
          <a:lstStyle/>
          <a:p>
            <a:pPr marL="0" indent="0" algn="ctr">
              <a:buNone/>
            </a:pPr>
            <a:r>
              <a:rPr lang="en-US" sz="4200" b="1" dirty="0">
                <a:solidFill>
                  <a:srgbClr val="004850"/>
                </a:solidFill>
                <a:latin typeface="Calibri" pitchFamily="34" charset="0"/>
                <a:ea typeface="Calibri" pitchFamily="34" charset="-122"/>
                <a:cs typeface="Calibri" pitchFamily="34" charset="-120"/>
              </a:rPr>
              <a:t>27.6%</a:t>
            </a:r>
            <a:endParaRPr lang="en-US" sz="4200" dirty="0"/>
          </a:p>
        </p:txBody>
      </p:sp>
      <p:sp>
        <p:nvSpPr>
          <p:cNvPr id="16" name="Text 14"/>
          <p:cNvSpPr/>
          <p:nvPr/>
        </p:nvSpPr>
        <p:spPr>
          <a:xfrm>
            <a:off x="3273552" y="1618488"/>
            <a:ext cx="2615184" cy="475488"/>
          </a:xfrm>
          <a:prstGeom prst="rect">
            <a:avLst/>
          </a:prstGeom>
          <a:noFill/>
          <a:ln/>
        </p:spPr>
        <p:txBody>
          <a:bodyPr wrap="square" lIns="0" tIns="0" rIns="0" bIns="0" rtlCol="0" anchor="ctr"/>
          <a:lstStyle/>
          <a:p>
            <a:pPr marL="0" indent="0" algn="ctr">
              <a:buNone/>
            </a:pPr>
            <a:r>
              <a:rPr lang="en-US" sz="1250" b="1" dirty="0">
                <a:solidFill>
                  <a:srgbClr val="004850"/>
                </a:solidFill>
                <a:latin typeface="Calibri" pitchFamily="34" charset="0"/>
                <a:ea typeface="Calibri" pitchFamily="34" charset="-122"/>
                <a:cs typeface="Calibri" pitchFamily="34" charset="-120"/>
              </a:rPr>
              <a:t>Western</a:t>
            </a:r>
            <a:endParaRPr lang="en-US" sz="1250" dirty="0"/>
          </a:p>
        </p:txBody>
      </p:sp>
      <p:sp>
        <p:nvSpPr>
          <p:cNvPr id="17" name="Text 15"/>
          <p:cNvSpPr/>
          <p:nvPr/>
        </p:nvSpPr>
        <p:spPr>
          <a:xfrm>
            <a:off x="3273552" y="2075688"/>
            <a:ext cx="2615184" cy="621792"/>
          </a:xfrm>
          <a:prstGeom prst="rect">
            <a:avLst/>
          </a:prstGeom>
          <a:noFill/>
          <a:ln/>
        </p:spPr>
        <p:txBody>
          <a:bodyPr wrap="square" lIns="0" tIns="0" rIns="0" bIns="0" rtlCol="0" anchor="ctr"/>
          <a:lstStyle/>
          <a:p>
            <a:pPr marL="0" indent="0" algn="ctr">
              <a:buNone/>
            </a:pPr>
            <a:r>
              <a:rPr lang="en-US" sz="900" i="1" dirty="0">
                <a:solidFill>
                  <a:srgbClr val="5A5A5A"/>
                </a:solidFill>
                <a:latin typeface="Calibri" pitchFamily="34" charset="0"/>
                <a:ea typeface="Calibri" pitchFamily="34" charset="-122"/>
                <a:cs typeface="Calibri" pitchFamily="34" charset="-120"/>
              </a:rPr>
              <a:t>556 cases  |  Including Nadi corridor</a:t>
            </a:r>
            <a:endParaRPr lang="en-US" sz="900" dirty="0"/>
          </a:p>
        </p:txBody>
      </p:sp>
      <p:sp>
        <p:nvSpPr>
          <p:cNvPr id="18" name="Shape 16"/>
          <p:cNvSpPr/>
          <p:nvPr/>
        </p:nvSpPr>
        <p:spPr>
          <a:xfrm>
            <a:off x="6108192" y="804672"/>
            <a:ext cx="2798064" cy="1965960"/>
          </a:xfrm>
          <a:prstGeom prst="rect">
            <a:avLst/>
          </a:prstGeom>
          <a:solidFill>
            <a:srgbClr val="FFFFFF"/>
          </a:solidFill>
          <a:ln w="12700">
            <a:solidFill>
              <a:srgbClr val="007A7A"/>
            </a:solidFill>
            <a:prstDash val="solid"/>
          </a:ln>
          <a:effectLst>
            <a:outerShdw blurRad="76200" dist="25400" dir="8100000" algn="bl" rotWithShape="0">
              <a:srgbClr val="000000">
                <a:alpha val="10000"/>
              </a:srgbClr>
            </a:outerShdw>
          </a:effectLst>
        </p:spPr>
        <p:txBody>
          <a:bodyPr/>
          <a:lstStyle/>
          <a:p>
            <a:endParaRPr lang="en-FJ"/>
          </a:p>
        </p:txBody>
      </p:sp>
      <p:sp>
        <p:nvSpPr>
          <p:cNvPr id="19" name="Shape 17"/>
          <p:cNvSpPr/>
          <p:nvPr/>
        </p:nvSpPr>
        <p:spPr>
          <a:xfrm>
            <a:off x="6108192" y="804672"/>
            <a:ext cx="2798064" cy="54864"/>
          </a:xfrm>
          <a:prstGeom prst="rect">
            <a:avLst/>
          </a:prstGeom>
          <a:solidFill>
            <a:srgbClr val="C86A14"/>
          </a:solidFill>
          <a:ln w="12700">
            <a:solidFill>
              <a:srgbClr val="C86A14"/>
            </a:solidFill>
            <a:prstDash val="solid"/>
          </a:ln>
        </p:spPr>
        <p:txBody>
          <a:bodyPr/>
          <a:lstStyle/>
          <a:p>
            <a:endParaRPr lang="en-FJ"/>
          </a:p>
        </p:txBody>
      </p:sp>
      <p:sp>
        <p:nvSpPr>
          <p:cNvPr id="20" name="Text 18"/>
          <p:cNvSpPr/>
          <p:nvPr/>
        </p:nvSpPr>
        <p:spPr>
          <a:xfrm>
            <a:off x="6199632" y="877824"/>
            <a:ext cx="2615184" cy="749808"/>
          </a:xfrm>
          <a:prstGeom prst="rect">
            <a:avLst/>
          </a:prstGeom>
          <a:noFill/>
          <a:ln/>
        </p:spPr>
        <p:txBody>
          <a:bodyPr wrap="square" lIns="0" tIns="0" rIns="0" bIns="0" rtlCol="0" anchor="ctr"/>
          <a:lstStyle/>
          <a:p>
            <a:pPr marL="0" indent="0" algn="ctr">
              <a:buNone/>
            </a:pPr>
            <a:r>
              <a:rPr lang="en-US" sz="4200" b="1" dirty="0">
                <a:solidFill>
                  <a:srgbClr val="004850"/>
                </a:solidFill>
                <a:latin typeface="Calibri" pitchFamily="34" charset="0"/>
                <a:ea typeface="Calibri" pitchFamily="34" charset="-122"/>
                <a:cs typeface="Calibri" pitchFamily="34" charset="-120"/>
              </a:rPr>
              <a:t>4.2%</a:t>
            </a:r>
            <a:endParaRPr lang="en-US" sz="4200" dirty="0"/>
          </a:p>
        </p:txBody>
      </p:sp>
      <p:sp>
        <p:nvSpPr>
          <p:cNvPr id="21" name="Text 19"/>
          <p:cNvSpPr/>
          <p:nvPr/>
        </p:nvSpPr>
        <p:spPr>
          <a:xfrm>
            <a:off x="6199632" y="1618488"/>
            <a:ext cx="2615184" cy="475488"/>
          </a:xfrm>
          <a:prstGeom prst="rect">
            <a:avLst/>
          </a:prstGeom>
          <a:noFill/>
          <a:ln/>
        </p:spPr>
        <p:txBody>
          <a:bodyPr wrap="square" lIns="0" tIns="0" rIns="0" bIns="0" rtlCol="0" anchor="ctr"/>
          <a:lstStyle/>
          <a:p>
            <a:pPr marL="0" indent="0" algn="ctr">
              <a:buNone/>
            </a:pPr>
            <a:r>
              <a:rPr lang="en-US" sz="1250" b="1" dirty="0">
                <a:solidFill>
                  <a:srgbClr val="004850"/>
                </a:solidFill>
                <a:latin typeface="Calibri" pitchFamily="34" charset="0"/>
                <a:ea typeface="Calibri" pitchFamily="34" charset="-122"/>
                <a:cs typeface="Calibri" pitchFamily="34" charset="-120"/>
              </a:rPr>
              <a:t>Northern</a:t>
            </a:r>
            <a:endParaRPr lang="en-US" sz="1250" dirty="0"/>
          </a:p>
        </p:txBody>
      </p:sp>
      <p:sp>
        <p:nvSpPr>
          <p:cNvPr id="22" name="Text 20"/>
          <p:cNvSpPr/>
          <p:nvPr/>
        </p:nvSpPr>
        <p:spPr>
          <a:xfrm>
            <a:off x="6199632" y="2075688"/>
            <a:ext cx="2615184" cy="621792"/>
          </a:xfrm>
          <a:prstGeom prst="rect">
            <a:avLst/>
          </a:prstGeom>
          <a:noFill/>
          <a:ln/>
        </p:spPr>
        <p:txBody>
          <a:bodyPr wrap="square" lIns="0" tIns="0" rIns="0" bIns="0" rtlCol="0" anchor="ctr"/>
          <a:lstStyle/>
          <a:p>
            <a:pPr marL="0" indent="0" algn="ctr">
              <a:buNone/>
            </a:pPr>
            <a:r>
              <a:rPr lang="en-US" sz="900" i="1" dirty="0">
                <a:solidFill>
                  <a:srgbClr val="5A5A5A"/>
                </a:solidFill>
                <a:latin typeface="Calibri" pitchFamily="34" charset="0"/>
                <a:ea typeface="Calibri" pitchFamily="34" charset="-122"/>
                <a:cs typeface="Calibri" pitchFamily="34" charset="-120"/>
              </a:rPr>
              <a:t>84 cases  |  Vanua Levu region</a:t>
            </a:r>
            <a:endParaRPr lang="en-US" sz="9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274320" y="2907792"/>
          <a:ext cx="8595360" cy="1546860"/>
        </p:xfrm>
        <a:graphic>
          <a:graphicData uri="http://schemas.openxmlformats.org/drawingml/2006/table">
            <a:tbl>
              <a:tblPr/>
              <a:tblGrid>
                <a:gridCol w="18288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188720">
                  <a:extLst>
                    <a:ext uri="{9D8B030D-6E8A-4147-A177-3AD203B41FA5}">
                      <a16:colId xmlns:a16="http://schemas.microsoft.com/office/drawing/2014/main" val="20003"/>
                    </a:ext>
                  </a:extLst>
                </a:gridCol>
                <a:gridCol w="731520">
                  <a:extLst>
                    <a:ext uri="{9D8B030D-6E8A-4147-A177-3AD203B41FA5}">
                      <a16:colId xmlns:a16="http://schemas.microsoft.com/office/drawing/2014/main" val="20004"/>
                    </a:ext>
                  </a:extLst>
                </a:gridCol>
                <a:gridCol w="2286000">
                  <a:extLst>
                    <a:ext uri="{9D8B030D-6E8A-4147-A177-3AD203B41FA5}">
                      <a16:colId xmlns:a16="http://schemas.microsoft.com/office/drawing/2014/main" val="20005"/>
                    </a:ext>
                  </a:extLst>
                </a:gridCol>
              </a:tblGrid>
              <a:tr h="0">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Division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Population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Male</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Female</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TG</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Total</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extLst>
                  <a:ext uri="{0D108BD9-81ED-4DB2-BD59-A6C34878D82A}">
                    <a16:rowId xmlns:a16="http://schemas.microsoft.com/office/drawing/2014/main" val="10000"/>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Central/Eastern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Adults</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884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440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1,330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1"/>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Central/Eastern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Paediatric</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Western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Adults</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359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539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3"/>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Western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Paediatric</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Northern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Adults</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5"/>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Northern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Paediatric</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731520" y="822960"/>
            <a:ext cx="7315200" cy="457200"/>
          </a:xfrm>
          <a:prstGeom prst="rect">
            <a:avLst/>
          </a:prstGeom>
          <a:noFill/>
          <a:ln/>
        </p:spPr>
        <p:txBody>
          <a:bodyPr wrap="square" lIns="0" tIns="0" rIns="0" bIns="0" rtlCol="0" anchor="ctr"/>
          <a:lstStyle/>
          <a:p>
            <a:pPr marL="0" indent="0">
              <a:buNone/>
            </a:pPr>
            <a:r>
              <a:rPr lang="en-US" sz="1200" b="1" kern="0" spc="400" dirty="0">
                <a:solidFill>
                  <a:srgbClr val="C86A14"/>
                </a:solidFill>
                <a:latin typeface="Calibri" pitchFamily="34" charset="0"/>
                <a:ea typeface="Calibri" pitchFamily="34" charset="-122"/>
                <a:cs typeface="Calibri" pitchFamily="34" charset="-120"/>
              </a:rPr>
              <a:t>SECTION 2</a:t>
            </a:r>
            <a:endParaRPr lang="en-US" sz="1200" dirty="0"/>
          </a:p>
        </p:txBody>
      </p:sp>
      <p:sp>
        <p:nvSpPr>
          <p:cNvPr id="5" name="Text 3"/>
          <p:cNvSpPr/>
          <p:nvPr/>
        </p:nvSpPr>
        <p:spPr>
          <a:xfrm>
            <a:off x="731520" y="1298448"/>
            <a:ext cx="7772400" cy="164592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Demographics</a:t>
            </a:r>
            <a:endParaRPr lang="en-US" sz="4400" dirty="0"/>
          </a:p>
        </p:txBody>
      </p:sp>
      <p:sp>
        <p:nvSpPr>
          <p:cNvPr id="6" name="Text 4"/>
          <p:cNvSpPr/>
          <p:nvPr/>
        </p:nvSpPr>
        <p:spPr>
          <a:xfrm>
            <a:off x="731520" y="2971800"/>
            <a:ext cx="7772400" cy="411480"/>
          </a:xfrm>
          <a:prstGeom prst="rect">
            <a:avLst/>
          </a:prstGeom>
          <a:noFill/>
          <a:ln/>
        </p:spPr>
        <p:txBody>
          <a:bodyPr wrap="square" lIns="0" tIns="0" rIns="0" bIns="0" rtlCol="0" anchor="ctr"/>
          <a:lstStyle/>
          <a:p>
            <a:pPr marL="0" indent="0">
              <a:buNone/>
            </a:pPr>
            <a:r>
              <a:rPr lang="en-US" sz="1300" i="1" dirty="0">
                <a:solidFill>
                  <a:srgbClr val="C8E6E6"/>
                </a:solidFill>
                <a:latin typeface="Calibri" pitchFamily="34" charset="0"/>
                <a:ea typeface="Calibri" pitchFamily="34" charset="-122"/>
                <a:cs typeface="Calibri" pitchFamily="34" charset="-120"/>
              </a:rPr>
              <a:t>Gender  |  Age group  |  Ethnicity</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Cases by Gender — Fiji, 2019–2025</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850" b="1" dirty="0">
                <a:solidFill>
                  <a:srgbClr val="C86A14"/>
                </a:solidFill>
                <a:latin typeface="Calibri" pitchFamily="34" charset="0"/>
                <a:ea typeface="Calibri" pitchFamily="34" charset="-122"/>
                <a:cs typeface="Calibri" pitchFamily="34" charset="-120"/>
              </a:rPr>
              <a:t>DEMOGRAPHICS</a:t>
            </a:r>
            <a:endParaRPr lang="en-US" sz="85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274320" y="786384"/>
            <a:ext cx="2761488" cy="1188720"/>
          </a:xfrm>
          <a:prstGeom prst="rect">
            <a:avLst/>
          </a:prstGeom>
          <a:solidFill>
            <a:srgbClr val="004850"/>
          </a:solidFill>
          <a:ln w="12700">
            <a:solidFill>
              <a:srgbClr val="004850"/>
            </a:solidFill>
            <a:prstDash val="solid"/>
          </a:ln>
        </p:spPr>
        <p:txBody>
          <a:bodyPr/>
          <a:lstStyle/>
          <a:p>
            <a:endParaRPr lang="en-FJ"/>
          </a:p>
        </p:txBody>
      </p:sp>
      <p:sp>
        <p:nvSpPr>
          <p:cNvPr id="9" name="Text 7"/>
          <p:cNvSpPr/>
          <p:nvPr/>
        </p:nvSpPr>
        <p:spPr>
          <a:xfrm>
            <a:off x="365760" y="822960"/>
            <a:ext cx="2578608" cy="658368"/>
          </a:xfrm>
          <a:prstGeom prst="rect">
            <a:avLst/>
          </a:prstGeom>
          <a:noFill/>
          <a:ln/>
        </p:spPr>
        <p:txBody>
          <a:bodyPr wrap="square" lIns="0" tIns="0" rIns="0" bIns="0" rtlCol="0" anchor="ctr"/>
          <a:lstStyle/>
          <a:p>
            <a:pPr marL="0" indent="0" algn="ctr">
              <a:buNone/>
            </a:pPr>
            <a:r>
              <a:rPr lang="en-US" sz="3800" b="1" dirty="0">
                <a:solidFill>
                  <a:srgbClr val="FFFFFF"/>
                </a:solidFill>
                <a:latin typeface="Calibri" pitchFamily="34" charset="0"/>
                <a:ea typeface="Calibri" pitchFamily="34" charset="-122"/>
                <a:cs typeface="Calibri" pitchFamily="34" charset="-120"/>
              </a:rPr>
              <a:t>1,325</a:t>
            </a:r>
            <a:endParaRPr lang="en-US" sz="3800" dirty="0"/>
          </a:p>
        </p:txBody>
      </p:sp>
      <p:sp>
        <p:nvSpPr>
          <p:cNvPr id="10" name="Text 8"/>
          <p:cNvSpPr/>
          <p:nvPr/>
        </p:nvSpPr>
        <p:spPr>
          <a:xfrm>
            <a:off x="365760" y="1463040"/>
            <a:ext cx="2578608"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Male</a:t>
            </a:r>
            <a:endParaRPr lang="en-US" sz="1100" dirty="0"/>
          </a:p>
        </p:txBody>
      </p:sp>
      <p:sp>
        <p:nvSpPr>
          <p:cNvPr id="11" name="Text 9"/>
          <p:cNvSpPr/>
          <p:nvPr/>
        </p:nvSpPr>
        <p:spPr>
          <a:xfrm>
            <a:off x="365760" y="1737360"/>
            <a:ext cx="2578608" cy="201168"/>
          </a:xfrm>
          <a:prstGeom prst="rect">
            <a:avLst/>
          </a:prstGeom>
          <a:noFill/>
          <a:ln/>
        </p:spPr>
        <p:txBody>
          <a:bodyPr wrap="square" lIns="0" tIns="0" rIns="0" bIns="0" rtlCol="0" anchor="ctr"/>
          <a:lstStyle/>
          <a:p>
            <a:pPr marL="0" indent="0" algn="ctr">
              <a:buNone/>
            </a:pPr>
            <a:r>
              <a:rPr lang="en-US" sz="900" i="1" dirty="0">
                <a:solidFill>
                  <a:srgbClr val="C8E6E6"/>
                </a:solidFill>
                <a:latin typeface="Calibri" pitchFamily="34" charset="0"/>
                <a:ea typeface="Calibri" pitchFamily="34" charset="-122"/>
                <a:cs typeface="Calibri" pitchFamily="34" charset="-120"/>
              </a:rPr>
              <a:t>65.7% of 2025 cases</a:t>
            </a:r>
            <a:endParaRPr lang="en-US" sz="900" dirty="0"/>
          </a:p>
        </p:txBody>
      </p:sp>
      <p:sp>
        <p:nvSpPr>
          <p:cNvPr id="12" name="Shape 10"/>
          <p:cNvSpPr/>
          <p:nvPr/>
        </p:nvSpPr>
        <p:spPr>
          <a:xfrm>
            <a:off x="3182112" y="786384"/>
            <a:ext cx="2761488" cy="1188720"/>
          </a:xfrm>
          <a:prstGeom prst="rect">
            <a:avLst/>
          </a:prstGeom>
          <a:solidFill>
            <a:srgbClr val="007A7A"/>
          </a:solidFill>
          <a:ln w="12700">
            <a:solidFill>
              <a:srgbClr val="007A7A"/>
            </a:solidFill>
            <a:prstDash val="solid"/>
          </a:ln>
        </p:spPr>
        <p:txBody>
          <a:bodyPr/>
          <a:lstStyle/>
          <a:p>
            <a:endParaRPr lang="en-FJ"/>
          </a:p>
        </p:txBody>
      </p:sp>
      <p:sp>
        <p:nvSpPr>
          <p:cNvPr id="13" name="Text 11"/>
          <p:cNvSpPr/>
          <p:nvPr/>
        </p:nvSpPr>
        <p:spPr>
          <a:xfrm>
            <a:off x="3273552" y="822960"/>
            <a:ext cx="2578608" cy="658368"/>
          </a:xfrm>
          <a:prstGeom prst="rect">
            <a:avLst/>
          </a:prstGeom>
          <a:noFill/>
          <a:ln/>
        </p:spPr>
        <p:txBody>
          <a:bodyPr wrap="square" lIns="0" tIns="0" rIns="0" bIns="0" rtlCol="0" anchor="ctr"/>
          <a:lstStyle/>
          <a:p>
            <a:pPr marL="0" indent="0" algn="ctr">
              <a:buNone/>
            </a:pPr>
            <a:r>
              <a:rPr lang="en-US" sz="3800" b="1" dirty="0">
                <a:solidFill>
                  <a:srgbClr val="FFFFFF"/>
                </a:solidFill>
                <a:latin typeface="Calibri" pitchFamily="34" charset="0"/>
                <a:ea typeface="Calibri" pitchFamily="34" charset="-122"/>
                <a:cs typeface="Calibri" pitchFamily="34" charset="-120"/>
              </a:rPr>
              <a:t>683</a:t>
            </a:r>
            <a:endParaRPr lang="en-US" sz="3800" dirty="0"/>
          </a:p>
        </p:txBody>
      </p:sp>
      <p:sp>
        <p:nvSpPr>
          <p:cNvPr id="14" name="Text 12"/>
          <p:cNvSpPr/>
          <p:nvPr/>
        </p:nvSpPr>
        <p:spPr>
          <a:xfrm>
            <a:off x="3273552" y="1463040"/>
            <a:ext cx="2578608"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Female</a:t>
            </a:r>
            <a:endParaRPr lang="en-US" sz="1100" dirty="0"/>
          </a:p>
        </p:txBody>
      </p:sp>
      <p:sp>
        <p:nvSpPr>
          <p:cNvPr id="15" name="Text 13"/>
          <p:cNvSpPr/>
          <p:nvPr/>
        </p:nvSpPr>
        <p:spPr>
          <a:xfrm>
            <a:off x="3273552" y="1737360"/>
            <a:ext cx="2578608" cy="201168"/>
          </a:xfrm>
          <a:prstGeom prst="rect">
            <a:avLst/>
          </a:prstGeom>
          <a:noFill/>
          <a:ln/>
        </p:spPr>
        <p:txBody>
          <a:bodyPr wrap="square" lIns="0" tIns="0" rIns="0" bIns="0" rtlCol="0" anchor="ctr"/>
          <a:lstStyle/>
          <a:p>
            <a:pPr marL="0" indent="0" algn="ctr">
              <a:buNone/>
            </a:pPr>
            <a:r>
              <a:rPr lang="en-US" sz="900" i="1" dirty="0">
                <a:solidFill>
                  <a:srgbClr val="C8E6E6"/>
                </a:solidFill>
                <a:latin typeface="Calibri" pitchFamily="34" charset="0"/>
                <a:ea typeface="Calibri" pitchFamily="34" charset="-122"/>
                <a:cs typeface="Calibri" pitchFamily="34" charset="-120"/>
              </a:rPr>
              <a:t>33.9% of 2025 cases</a:t>
            </a:r>
            <a:endParaRPr lang="en-US" sz="900" dirty="0"/>
          </a:p>
        </p:txBody>
      </p:sp>
      <p:sp>
        <p:nvSpPr>
          <p:cNvPr id="16" name="Shape 14"/>
          <p:cNvSpPr/>
          <p:nvPr/>
        </p:nvSpPr>
        <p:spPr>
          <a:xfrm>
            <a:off x="6089904" y="786384"/>
            <a:ext cx="2761488" cy="1188720"/>
          </a:xfrm>
          <a:prstGeom prst="rect">
            <a:avLst/>
          </a:prstGeom>
          <a:solidFill>
            <a:srgbClr val="C86A14"/>
          </a:solidFill>
          <a:ln w="12700">
            <a:solidFill>
              <a:srgbClr val="C86A14"/>
            </a:solidFill>
            <a:prstDash val="solid"/>
          </a:ln>
        </p:spPr>
        <p:txBody>
          <a:bodyPr/>
          <a:lstStyle/>
          <a:p>
            <a:endParaRPr lang="en-FJ"/>
          </a:p>
        </p:txBody>
      </p:sp>
      <p:sp>
        <p:nvSpPr>
          <p:cNvPr id="17" name="Text 15"/>
          <p:cNvSpPr/>
          <p:nvPr/>
        </p:nvSpPr>
        <p:spPr>
          <a:xfrm>
            <a:off x="6181344" y="822960"/>
            <a:ext cx="2578608" cy="658368"/>
          </a:xfrm>
          <a:prstGeom prst="rect">
            <a:avLst/>
          </a:prstGeom>
          <a:noFill/>
          <a:ln/>
        </p:spPr>
        <p:txBody>
          <a:bodyPr wrap="square" lIns="0" tIns="0" rIns="0" bIns="0" rtlCol="0" anchor="ctr"/>
          <a:lstStyle/>
          <a:p>
            <a:pPr marL="0" indent="0" algn="ctr">
              <a:buNone/>
            </a:pPr>
            <a:r>
              <a:rPr lang="en-US" sz="3800" b="1" dirty="0">
                <a:solidFill>
                  <a:srgbClr val="FFFFFF"/>
                </a:solidFill>
                <a:latin typeface="Calibri" pitchFamily="34" charset="0"/>
                <a:ea typeface="Calibri" pitchFamily="34" charset="-122"/>
                <a:cs typeface="Calibri" pitchFamily="34" charset="-120"/>
              </a:rPr>
              <a:t>8</a:t>
            </a:r>
            <a:endParaRPr lang="en-US" sz="3800" dirty="0"/>
          </a:p>
        </p:txBody>
      </p:sp>
      <p:sp>
        <p:nvSpPr>
          <p:cNvPr id="18" name="Text 16"/>
          <p:cNvSpPr/>
          <p:nvPr/>
        </p:nvSpPr>
        <p:spPr>
          <a:xfrm>
            <a:off x="6181344" y="1463040"/>
            <a:ext cx="2578608"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Transgender</a:t>
            </a:r>
            <a:endParaRPr lang="en-US" sz="1100" dirty="0"/>
          </a:p>
        </p:txBody>
      </p:sp>
      <p:sp>
        <p:nvSpPr>
          <p:cNvPr id="19" name="Text 17"/>
          <p:cNvSpPr/>
          <p:nvPr/>
        </p:nvSpPr>
        <p:spPr>
          <a:xfrm>
            <a:off x="6181344" y="1737360"/>
            <a:ext cx="2578608" cy="201168"/>
          </a:xfrm>
          <a:prstGeom prst="rect">
            <a:avLst/>
          </a:prstGeom>
          <a:noFill/>
          <a:ln/>
        </p:spPr>
        <p:txBody>
          <a:bodyPr wrap="square" lIns="0" tIns="0" rIns="0" bIns="0" rtlCol="0" anchor="ctr"/>
          <a:lstStyle/>
          <a:p>
            <a:pPr marL="0" indent="0" algn="ctr">
              <a:buNone/>
            </a:pPr>
            <a:r>
              <a:rPr lang="en-US" sz="900" i="1" dirty="0">
                <a:solidFill>
                  <a:srgbClr val="C8E6E6"/>
                </a:solidFill>
                <a:latin typeface="Calibri" pitchFamily="34" charset="0"/>
                <a:ea typeface="Calibri" pitchFamily="34" charset="-122"/>
                <a:cs typeface="Calibri" pitchFamily="34" charset="-120"/>
              </a:rPr>
              <a:t>0.4% of 2025 cases</a:t>
            </a:r>
            <a:endParaRPr lang="en-US" sz="9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274320" y="2121408"/>
          <a:ext cx="8595360" cy="1767840"/>
        </p:xfrm>
        <a:graphic>
          <a:graphicData uri="http://schemas.openxmlformats.org/drawingml/2006/table">
            <a:tbl>
              <a:tblPr/>
              <a:tblGrid>
                <a:gridCol w="137160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005840">
                  <a:extLst>
                    <a:ext uri="{9D8B030D-6E8A-4147-A177-3AD203B41FA5}">
                      <a16:colId xmlns:a16="http://schemas.microsoft.com/office/drawing/2014/main" val="20005"/>
                    </a:ext>
                  </a:extLst>
                </a:gridCol>
              </a:tblGrid>
              <a:tr h="0">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Year</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Male</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Female</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Transgender</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Unknown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Total</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extLst>
                  <a:ext uri="{0D108BD9-81ED-4DB2-BD59-A6C34878D82A}">
                    <a16:rowId xmlns:a16="http://schemas.microsoft.com/office/drawing/2014/main" val="10000"/>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2019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120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1"/>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2020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147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2021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151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3"/>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2022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150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245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2023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289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122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415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5"/>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2024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1,111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465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1,583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2025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1,325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683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2,016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7"/>
                  </a:ext>
                </a:extLst>
              </a:tr>
            </a:tbl>
          </a:graphicData>
        </a:graphic>
      </p:graphicFrame>
      <p:sp>
        <p:nvSpPr>
          <p:cNvPr id="21" name="Text 18"/>
          <p:cNvSpPr/>
          <p:nvPr/>
        </p:nvSpPr>
        <p:spPr>
          <a:xfrm>
            <a:off x="274320" y="4736592"/>
            <a:ext cx="8595360" cy="201168"/>
          </a:xfrm>
          <a:prstGeom prst="rect">
            <a:avLst/>
          </a:prstGeom>
          <a:noFill/>
          <a:ln/>
        </p:spPr>
        <p:txBody>
          <a:bodyPr wrap="square" lIns="0" tIns="0" rIns="0" bIns="0" rtlCol="0" anchor="ctr"/>
          <a:lstStyle/>
          <a:p>
            <a:pPr marL="0" indent="0">
              <a:buNone/>
            </a:pPr>
            <a:r>
              <a:rPr lang="en-US" sz="800" i="1" dirty="0">
                <a:solidFill>
                  <a:srgbClr val="5A5A5A"/>
                </a:solidFill>
                <a:latin typeface="Calibri" pitchFamily="34" charset="0"/>
                <a:ea typeface="Calibri" pitchFamily="34" charset="-122"/>
                <a:cs typeface="Calibri" pitchFamily="34" charset="-120"/>
              </a:rPr>
              <a:t>Cumulative 1989–2018: Male 487 | Female 496 | TG 3 | Unknown 8 | Total 994</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Cases by Age Group — Fiji, 2022–2025</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850" b="1" dirty="0">
                <a:solidFill>
                  <a:srgbClr val="C86A14"/>
                </a:solidFill>
                <a:latin typeface="Calibri" pitchFamily="34" charset="0"/>
                <a:ea typeface="Calibri" pitchFamily="34" charset="-122"/>
                <a:cs typeface="Calibri" pitchFamily="34" charset="-120"/>
              </a:rPr>
              <a:t>DEMOGRAPHICS</a:t>
            </a:r>
            <a:endParaRPr lang="en-US" sz="85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256032" y="768096"/>
            <a:ext cx="2523744" cy="1405258"/>
          </a:xfrm>
          <a:prstGeom prst="rect">
            <a:avLst/>
          </a:prstGeom>
          <a:solidFill>
            <a:srgbClr val="C86A14"/>
          </a:solidFill>
          <a:ln w="12700">
            <a:solidFill>
              <a:srgbClr val="C86A14"/>
            </a:solidFill>
            <a:prstDash val="solid"/>
          </a:ln>
        </p:spPr>
        <p:txBody>
          <a:bodyPr/>
          <a:lstStyle/>
          <a:p>
            <a:endParaRPr lang="en-FJ"/>
          </a:p>
        </p:txBody>
      </p:sp>
      <p:sp>
        <p:nvSpPr>
          <p:cNvPr id="9" name="Text 7"/>
          <p:cNvSpPr/>
          <p:nvPr/>
        </p:nvSpPr>
        <p:spPr>
          <a:xfrm>
            <a:off x="320040" y="756164"/>
            <a:ext cx="2523744" cy="457200"/>
          </a:xfrm>
          <a:prstGeom prst="rect">
            <a:avLst/>
          </a:prstGeom>
          <a:noFill/>
          <a:ln/>
        </p:spPr>
        <p:txBody>
          <a:bodyPr wrap="square" lIns="0" tIns="0" rIns="0" bIns="0" rtlCol="0" anchor="ctr"/>
          <a:lstStyle/>
          <a:p>
            <a:pPr marL="0" indent="0" algn="ctr">
              <a:buNone/>
            </a:pPr>
            <a:r>
              <a:rPr lang="en-US" sz="900" b="1" kern="0" spc="200" dirty="0">
                <a:solidFill>
                  <a:srgbClr val="FFFFFF"/>
                </a:solidFill>
                <a:latin typeface="Calibri" pitchFamily="34" charset="0"/>
                <a:ea typeface="Calibri" pitchFamily="34" charset="-122"/>
                <a:cs typeface="Calibri" pitchFamily="34" charset="-120"/>
              </a:rPr>
              <a:t>PEAK AGE</a:t>
            </a:r>
            <a:endParaRPr lang="en-US" sz="900" dirty="0"/>
          </a:p>
          <a:p>
            <a:pPr marL="0" indent="0" algn="ctr">
              <a:buNone/>
            </a:pPr>
            <a:r>
              <a:rPr lang="en-US" sz="900" b="1" kern="0" spc="200" dirty="0">
                <a:solidFill>
                  <a:srgbClr val="FFFFFF"/>
                </a:solidFill>
                <a:latin typeface="Calibri" pitchFamily="34" charset="0"/>
                <a:ea typeface="Calibri" pitchFamily="34" charset="-122"/>
                <a:cs typeface="Calibri" pitchFamily="34" charset="-120"/>
              </a:rPr>
              <a:t>GROUP</a:t>
            </a:r>
            <a:endParaRPr lang="en-US" sz="900" dirty="0"/>
          </a:p>
        </p:txBody>
      </p:sp>
      <p:sp>
        <p:nvSpPr>
          <p:cNvPr id="10" name="Text 8"/>
          <p:cNvSpPr/>
          <p:nvPr/>
        </p:nvSpPr>
        <p:spPr>
          <a:xfrm>
            <a:off x="274320" y="1143000"/>
            <a:ext cx="2615184" cy="777240"/>
          </a:xfrm>
          <a:prstGeom prst="rect">
            <a:avLst/>
          </a:prstGeom>
          <a:noFill/>
          <a:ln/>
        </p:spPr>
        <p:txBody>
          <a:bodyPr wrap="square" lIns="0" tIns="0" rIns="0" bIns="0" rtlCol="0" anchor="ctr"/>
          <a:lstStyle/>
          <a:p>
            <a:pPr marL="0" indent="0" algn="ctr">
              <a:buNone/>
            </a:pPr>
            <a:r>
              <a:rPr lang="en-US" sz="5200" b="1" dirty="0">
                <a:solidFill>
                  <a:srgbClr val="FFFFFF"/>
                </a:solidFill>
                <a:latin typeface="Calibri" pitchFamily="34" charset="0"/>
                <a:ea typeface="Calibri" pitchFamily="34" charset="-122"/>
                <a:cs typeface="Calibri" pitchFamily="34" charset="-120"/>
              </a:rPr>
              <a:t>20–24</a:t>
            </a:r>
            <a:endParaRPr lang="en-US" sz="5200" dirty="0"/>
          </a:p>
        </p:txBody>
      </p:sp>
      <p:sp>
        <p:nvSpPr>
          <p:cNvPr id="11" name="Text 9"/>
          <p:cNvSpPr/>
          <p:nvPr/>
        </p:nvSpPr>
        <p:spPr>
          <a:xfrm>
            <a:off x="301752" y="1853314"/>
            <a:ext cx="2615184" cy="320040"/>
          </a:xfrm>
          <a:prstGeom prst="rect">
            <a:avLst/>
          </a:prstGeom>
          <a:noFill/>
          <a:ln/>
        </p:spPr>
        <p:txBody>
          <a:bodyPr wrap="square" lIns="0" tIns="0" rIns="0" bIns="0" rtlCol="0" anchor="ctr"/>
          <a:lstStyle/>
          <a:p>
            <a:pPr marL="0" indent="0" algn="ctr">
              <a:buNone/>
            </a:pPr>
            <a:r>
              <a:rPr lang="en-US" sz="1600" dirty="0">
                <a:solidFill>
                  <a:srgbClr val="FFFFFF"/>
                </a:solidFill>
                <a:latin typeface="Calibri" pitchFamily="34" charset="0"/>
                <a:ea typeface="Calibri" pitchFamily="34" charset="-122"/>
                <a:cs typeface="Calibri" pitchFamily="34" charset="-120"/>
              </a:rPr>
              <a:t>years</a:t>
            </a:r>
            <a:endParaRPr lang="en-US" sz="1600" dirty="0"/>
          </a:p>
        </p:txBody>
      </p:sp>
      <p:sp>
        <p:nvSpPr>
          <p:cNvPr id="12" name="Text 10"/>
          <p:cNvSpPr/>
          <p:nvPr/>
        </p:nvSpPr>
        <p:spPr>
          <a:xfrm>
            <a:off x="274320" y="2258568"/>
            <a:ext cx="2615184" cy="384048"/>
          </a:xfrm>
          <a:prstGeom prst="rect">
            <a:avLst/>
          </a:prstGeom>
          <a:noFill/>
          <a:ln/>
        </p:spPr>
        <p:txBody>
          <a:bodyPr wrap="square" lIns="0" tIns="0" rIns="0" bIns="0" rtlCol="0" anchor="ctr"/>
          <a:lstStyle/>
          <a:p>
            <a:pPr marL="0" indent="0" algn="ctr">
              <a:buNone/>
            </a:pPr>
            <a:r>
              <a:rPr lang="en-US" sz="900" i="1" dirty="0">
                <a:solidFill>
                  <a:srgbClr val="FFFFFF"/>
                </a:solidFill>
                <a:latin typeface="Calibri" pitchFamily="34" charset="0"/>
                <a:ea typeface="Calibri" pitchFamily="34" charset="-122"/>
                <a:cs typeface="Calibri" pitchFamily="34" charset="-120"/>
              </a:rPr>
              <a:t>646 cases (32% of annual total)</a:t>
            </a:r>
            <a:endParaRPr lang="en-US" sz="900" dirty="0"/>
          </a:p>
        </p:txBody>
      </p:sp>
      <p:graphicFrame>
        <p:nvGraphicFramePr>
          <p:cNvPr id="13" name="Chart 0"/>
          <p:cNvGraphicFramePr/>
          <p:nvPr>
            <p:extLst>
              <p:ext uri="{D42A27DB-BD31-4B8C-83A1-F6EECF244321}">
                <p14:modId xmlns:p14="http://schemas.microsoft.com/office/powerpoint/2010/main" val="1963184538"/>
              </p:ext>
            </p:extLst>
          </p:nvPr>
        </p:nvGraphicFramePr>
        <p:xfrm>
          <a:off x="3163824" y="730460"/>
          <a:ext cx="5897880" cy="20858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Table 0"/>
          <p:cNvGraphicFramePr>
            <a:graphicFrameLocks noGrp="1"/>
          </p:cNvGraphicFramePr>
          <p:nvPr>
            <p:extLst>
              <p:ext uri="{D42A27DB-BD31-4B8C-83A1-F6EECF244321}">
                <p14:modId xmlns:p14="http://schemas.microsoft.com/office/powerpoint/2010/main" val="1491856403"/>
              </p:ext>
            </p:extLst>
          </p:nvPr>
        </p:nvGraphicFramePr>
        <p:xfrm>
          <a:off x="237745" y="2212848"/>
          <a:ext cx="2816351" cy="2651760"/>
        </p:xfrm>
        <a:graphic>
          <a:graphicData uri="http://schemas.openxmlformats.org/drawingml/2006/table">
            <a:tbl>
              <a:tblPr/>
              <a:tblGrid>
                <a:gridCol w="842003">
                  <a:extLst>
                    <a:ext uri="{9D8B030D-6E8A-4147-A177-3AD203B41FA5}">
                      <a16:colId xmlns:a16="http://schemas.microsoft.com/office/drawing/2014/main" val="20000"/>
                    </a:ext>
                  </a:extLst>
                </a:gridCol>
                <a:gridCol w="493587">
                  <a:extLst>
                    <a:ext uri="{9D8B030D-6E8A-4147-A177-3AD203B41FA5}">
                      <a16:colId xmlns:a16="http://schemas.microsoft.com/office/drawing/2014/main" val="20001"/>
                    </a:ext>
                  </a:extLst>
                </a:gridCol>
                <a:gridCol w="493587">
                  <a:extLst>
                    <a:ext uri="{9D8B030D-6E8A-4147-A177-3AD203B41FA5}">
                      <a16:colId xmlns:a16="http://schemas.microsoft.com/office/drawing/2014/main" val="20002"/>
                    </a:ext>
                  </a:extLst>
                </a:gridCol>
                <a:gridCol w="493587">
                  <a:extLst>
                    <a:ext uri="{9D8B030D-6E8A-4147-A177-3AD203B41FA5}">
                      <a16:colId xmlns:a16="http://schemas.microsoft.com/office/drawing/2014/main" val="20003"/>
                    </a:ext>
                  </a:extLst>
                </a:gridCol>
                <a:gridCol w="493587">
                  <a:extLst>
                    <a:ext uri="{9D8B030D-6E8A-4147-A177-3AD203B41FA5}">
                      <a16:colId xmlns:a16="http://schemas.microsoft.com/office/drawing/2014/main" val="20004"/>
                    </a:ext>
                  </a:extLst>
                </a:gridCol>
              </a:tblGrid>
              <a:tr h="197358">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Age Group</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extLst>
                  <a:ext uri="{0D108BD9-81ED-4DB2-BD59-A6C34878D82A}">
                    <a16:rowId xmlns:a16="http://schemas.microsoft.com/office/drawing/2014/main" val="10000"/>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0–4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1"/>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5–9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10–14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3"/>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15–19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165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257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20–24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102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429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646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5"/>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25–29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386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419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30–34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221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285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7"/>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35–39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142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40–44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9"/>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45–49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9735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50+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11"/>
                  </a:ext>
                </a:extLst>
              </a:tr>
            </a:tbl>
          </a:graphicData>
        </a:graphic>
      </p:graphicFrame>
      <p:sp>
        <p:nvSpPr>
          <p:cNvPr id="15" name="Shape 11"/>
          <p:cNvSpPr/>
          <p:nvPr/>
        </p:nvSpPr>
        <p:spPr>
          <a:xfrm>
            <a:off x="4800600" y="2852928"/>
            <a:ext cx="4069080" cy="1938528"/>
          </a:xfrm>
          <a:prstGeom prst="rect">
            <a:avLst/>
          </a:prstGeom>
          <a:solidFill>
            <a:srgbClr val="004850"/>
          </a:solidFill>
          <a:ln w="12700">
            <a:solidFill>
              <a:srgbClr val="004850"/>
            </a:solidFill>
            <a:prstDash val="solid"/>
          </a:ln>
        </p:spPr>
        <p:txBody>
          <a:bodyPr/>
          <a:lstStyle/>
          <a:p>
            <a:endParaRPr lang="en-FJ"/>
          </a:p>
        </p:txBody>
      </p:sp>
      <p:sp>
        <p:nvSpPr>
          <p:cNvPr id="16" name="Shape 12"/>
          <p:cNvSpPr/>
          <p:nvPr/>
        </p:nvSpPr>
        <p:spPr>
          <a:xfrm>
            <a:off x="4800600" y="2852928"/>
            <a:ext cx="73152" cy="1938528"/>
          </a:xfrm>
          <a:prstGeom prst="rect">
            <a:avLst/>
          </a:prstGeom>
          <a:solidFill>
            <a:srgbClr val="C86A14"/>
          </a:solidFill>
          <a:ln w="12700">
            <a:solidFill>
              <a:srgbClr val="C86A14"/>
            </a:solidFill>
            <a:prstDash val="solid"/>
          </a:ln>
        </p:spPr>
        <p:txBody>
          <a:bodyPr/>
          <a:lstStyle/>
          <a:p>
            <a:endParaRPr lang="en-FJ"/>
          </a:p>
        </p:txBody>
      </p:sp>
      <p:sp>
        <p:nvSpPr>
          <p:cNvPr id="17" name="Text 13"/>
          <p:cNvSpPr/>
          <p:nvPr/>
        </p:nvSpPr>
        <p:spPr>
          <a:xfrm>
            <a:off x="4983480" y="2907792"/>
            <a:ext cx="3730752" cy="32004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Youth most affected</a:t>
            </a:r>
            <a:endParaRPr lang="en-US" sz="1200" dirty="0"/>
          </a:p>
        </p:txBody>
      </p:sp>
      <p:sp>
        <p:nvSpPr>
          <p:cNvPr id="18" name="Text 14"/>
          <p:cNvSpPr/>
          <p:nvPr/>
        </p:nvSpPr>
        <p:spPr>
          <a:xfrm>
            <a:off x="4983480" y="3218688"/>
            <a:ext cx="3730752" cy="384048"/>
          </a:xfrm>
          <a:prstGeom prst="rect">
            <a:avLst/>
          </a:prstGeom>
          <a:noFill/>
          <a:ln/>
        </p:spPr>
        <p:txBody>
          <a:bodyPr wrap="square" lIns="0" tIns="0" rIns="0" bIns="0" rtlCol="0" anchor="ctr"/>
          <a:lstStyle/>
          <a:p>
            <a:pPr marL="0" indent="0">
              <a:buNone/>
            </a:pPr>
            <a:r>
              <a:rPr lang="en-US" sz="1100" b="1" dirty="0">
                <a:solidFill>
                  <a:srgbClr val="C86A14"/>
                </a:solidFill>
                <a:latin typeface="Calibri" pitchFamily="34" charset="0"/>
                <a:ea typeface="Calibri" pitchFamily="34" charset="-122"/>
                <a:cs typeface="Calibri" pitchFamily="34" charset="-120"/>
              </a:rPr>
              <a:t>67%</a:t>
            </a:r>
            <a:r>
              <a:rPr lang="en-US" sz="1100" dirty="0">
                <a:solidFill>
                  <a:srgbClr val="FFFFFF"/>
                </a:solidFill>
                <a:latin typeface="Calibri" pitchFamily="34" charset="0"/>
                <a:ea typeface="Calibri" pitchFamily="34" charset="-122"/>
                <a:cs typeface="Calibri" pitchFamily="34" charset="-120"/>
              </a:rPr>
              <a:t> of 2025 cases aged 20–34 years</a:t>
            </a:r>
            <a:endParaRPr lang="en-US" sz="1100" dirty="0"/>
          </a:p>
        </p:txBody>
      </p:sp>
      <p:sp>
        <p:nvSpPr>
          <p:cNvPr id="19" name="Text 15"/>
          <p:cNvSpPr/>
          <p:nvPr/>
        </p:nvSpPr>
        <p:spPr>
          <a:xfrm>
            <a:off x="4983480" y="3621024"/>
            <a:ext cx="3730752" cy="640080"/>
          </a:xfrm>
          <a:prstGeom prst="rect">
            <a:avLst/>
          </a:prstGeom>
          <a:noFill/>
          <a:ln/>
        </p:spPr>
        <p:txBody>
          <a:bodyPr wrap="square" lIns="0" tIns="0" rIns="0" bIns="0" rtlCol="0" anchor="ctr"/>
          <a:lstStyle/>
          <a:p>
            <a:pPr marL="0" indent="0">
              <a:buNone/>
            </a:pPr>
            <a:r>
              <a:rPr lang="en-US" sz="1000" i="1" dirty="0">
                <a:solidFill>
                  <a:srgbClr val="C8E6E6"/>
                </a:solidFill>
                <a:latin typeface="Calibri" pitchFamily="34" charset="0"/>
                <a:ea typeface="Calibri" pitchFamily="34" charset="-122"/>
                <a:cs typeface="Calibri" pitchFamily="34" charset="-120"/>
              </a:rPr>
              <a:t>15–19 group: 257 cases (12.7%) — transmission in adolescents signals a prevention gap in schools and communities.</a:t>
            </a:r>
            <a:endParaRPr lang="en-US" sz="1000" dirty="0"/>
          </a:p>
        </p:txBody>
      </p:sp>
      <p:sp>
        <p:nvSpPr>
          <p:cNvPr id="20" name="Text 16"/>
          <p:cNvSpPr/>
          <p:nvPr/>
        </p:nvSpPr>
        <p:spPr>
          <a:xfrm>
            <a:off x="4983480" y="4279392"/>
            <a:ext cx="3730752" cy="475488"/>
          </a:xfrm>
          <a:prstGeom prst="rect">
            <a:avLst/>
          </a:prstGeom>
          <a:noFill/>
          <a:ln/>
        </p:spPr>
        <p:txBody>
          <a:bodyPr wrap="square" lIns="0" tIns="0" rIns="0" bIns="0" rtlCol="0" anchor="ctr"/>
          <a:lstStyle/>
          <a:p>
            <a:pPr marL="0" indent="0">
              <a:buNone/>
            </a:pPr>
            <a:r>
              <a:rPr lang="en-US" sz="950" dirty="0">
                <a:solidFill>
                  <a:srgbClr val="C86A14"/>
                </a:solidFill>
                <a:latin typeface="Calibri" pitchFamily="34" charset="0"/>
                <a:ea typeface="Calibri" pitchFamily="34" charset="-122"/>
                <a:cs typeface="Calibri" pitchFamily="34" charset="-120"/>
              </a:rPr>
              <a:t>Paediatric (0–14 yrs): 67 cases — predominantly MTCT.</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Cases by Ethnicity — Fiji, 2022–2025</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850" b="1" dirty="0">
                <a:solidFill>
                  <a:srgbClr val="C86A14"/>
                </a:solidFill>
                <a:latin typeface="Calibri" pitchFamily="34" charset="0"/>
                <a:ea typeface="Calibri" pitchFamily="34" charset="-122"/>
                <a:cs typeface="Calibri" pitchFamily="34" charset="-120"/>
              </a:rPr>
              <a:t>DEMOGRAPHICS</a:t>
            </a:r>
            <a:endParaRPr lang="en-US" sz="85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256032" y="768096"/>
            <a:ext cx="2798064" cy="1481328"/>
          </a:xfrm>
          <a:prstGeom prst="rect">
            <a:avLst/>
          </a:prstGeom>
          <a:solidFill>
            <a:srgbClr val="004850"/>
          </a:solidFill>
          <a:ln w="12700">
            <a:solidFill>
              <a:srgbClr val="004850"/>
            </a:solidFill>
            <a:prstDash val="solid"/>
          </a:ln>
        </p:spPr>
        <p:txBody>
          <a:bodyPr/>
          <a:lstStyle/>
          <a:p>
            <a:endParaRPr lang="en-FJ"/>
          </a:p>
        </p:txBody>
      </p:sp>
      <p:sp>
        <p:nvSpPr>
          <p:cNvPr id="9" name="Text 7"/>
          <p:cNvSpPr/>
          <p:nvPr/>
        </p:nvSpPr>
        <p:spPr>
          <a:xfrm>
            <a:off x="347472" y="822960"/>
            <a:ext cx="2615184"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iTaukei</a:t>
            </a:r>
            <a:endParaRPr lang="en-US" sz="1300" dirty="0"/>
          </a:p>
        </p:txBody>
      </p:sp>
      <p:sp>
        <p:nvSpPr>
          <p:cNvPr id="10" name="Text 8"/>
          <p:cNvSpPr/>
          <p:nvPr/>
        </p:nvSpPr>
        <p:spPr>
          <a:xfrm>
            <a:off x="347472" y="1170432"/>
            <a:ext cx="2615184" cy="658368"/>
          </a:xfrm>
          <a:prstGeom prst="rect">
            <a:avLst/>
          </a:prstGeom>
          <a:noFill/>
          <a:ln/>
        </p:spPr>
        <p:txBody>
          <a:bodyPr wrap="square" lIns="0" tIns="0" rIns="0" bIns="0" rtlCol="0" anchor="ctr"/>
          <a:lstStyle/>
          <a:p>
            <a:pPr marL="0" indent="0" algn="ctr">
              <a:buNone/>
            </a:pPr>
            <a:r>
              <a:rPr lang="en-US" sz="4200" b="1" dirty="0">
                <a:solidFill>
                  <a:srgbClr val="FFFFFF"/>
                </a:solidFill>
                <a:latin typeface="Calibri" pitchFamily="34" charset="0"/>
                <a:ea typeface="Calibri" pitchFamily="34" charset="-122"/>
                <a:cs typeface="Calibri" pitchFamily="34" charset="-120"/>
              </a:rPr>
              <a:t>1,894</a:t>
            </a:r>
            <a:endParaRPr lang="en-US" sz="4200" dirty="0"/>
          </a:p>
        </p:txBody>
      </p:sp>
      <p:sp>
        <p:nvSpPr>
          <p:cNvPr id="11" name="Text 9"/>
          <p:cNvSpPr/>
          <p:nvPr/>
        </p:nvSpPr>
        <p:spPr>
          <a:xfrm>
            <a:off x="347472" y="1828800"/>
            <a:ext cx="2615184" cy="365760"/>
          </a:xfrm>
          <a:prstGeom prst="rect">
            <a:avLst/>
          </a:prstGeom>
          <a:noFill/>
          <a:ln/>
        </p:spPr>
        <p:txBody>
          <a:bodyPr wrap="square" lIns="0" tIns="0" rIns="0" bIns="0" rtlCol="0" anchor="ctr"/>
          <a:lstStyle/>
          <a:p>
            <a:pPr marL="0" indent="0" algn="ctr">
              <a:buNone/>
            </a:pPr>
            <a:r>
              <a:rPr lang="en-US" sz="950" dirty="0">
                <a:solidFill>
                  <a:srgbClr val="C8E6E6"/>
                </a:solidFill>
                <a:latin typeface="Calibri" pitchFamily="34" charset="0"/>
                <a:ea typeface="Calibri" pitchFamily="34" charset="-122"/>
                <a:cs typeface="Calibri" pitchFamily="34" charset="-120"/>
              </a:rPr>
              <a:t>cases in 2025</a:t>
            </a:r>
            <a:endParaRPr lang="en-US" sz="950" dirty="0"/>
          </a:p>
        </p:txBody>
      </p:sp>
      <p:sp>
        <p:nvSpPr>
          <p:cNvPr id="12" name="Shape 10"/>
          <p:cNvSpPr/>
          <p:nvPr/>
        </p:nvSpPr>
        <p:spPr>
          <a:xfrm>
            <a:off x="3182112" y="768096"/>
            <a:ext cx="2798064" cy="1481328"/>
          </a:xfrm>
          <a:prstGeom prst="rect">
            <a:avLst/>
          </a:prstGeom>
          <a:solidFill>
            <a:srgbClr val="007A7A"/>
          </a:solidFill>
          <a:ln w="12700">
            <a:solidFill>
              <a:srgbClr val="007A7A"/>
            </a:solidFill>
            <a:prstDash val="solid"/>
          </a:ln>
        </p:spPr>
        <p:txBody>
          <a:bodyPr/>
          <a:lstStyle/>
          <a:p>
            <a:endParaRPr lang="en-FJ"/>
          </a:p>
        </p:txBody>
      </p:sp>
      <p:sp>
        <p:nvSpPr>
          <p:cNvPr id="13" name="Text 11"/>
          <p:cNvSpPr/>
          <p:nvPr/>
        </p:nvSpPr>
        <p:spPr>
          <a:xfrm>
            <a:off x="3273552" y="822960"/>
            <a:ext cx="2615184"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Fijian of Indian Descent</a:t>
            </a:r>
            <a:endParaRPr lang="en-US" sz="1100" dirty="0"/>
          </a:p>
        </p:txBody>
      </p:sp>
      <p:sp>
        <p:nvSpPr>
          <p:cNvPr id="14" name="Text 12"/>
          <p:cNvSpPr/>
          <p:nvPr/>
        </p:nvSpPr>
        <p:spPr>
          <a:xfrm>
            <a:off x="3273552" y="1170432"/>
            <a:ext cx="2615184" cy="658368"/>
          </a:xfrm>
          <a:prstGeom prst="rect">
            <a:avLst/>
          </a:prstGeom>
          <a:noFill/>
          <a:ln/>
        </p:spPr>
        <p:txBody>
          <a:bodyPr wrap="square" lIns="0" tIns="0" rIns="0" bIns="0" rtlCol="0" anchor="ctr"/>
          <a:lstStyle/>
          <a:p>
            <a:pPr marL="0" indent="0" algn="ctr">
              <a:buNone/>
            </a:pPr>
            <a:r>
              <a:rPr lang="en-US" sz="4200" b="1" dirty="0">
                <a:solidFill>
                  <a:srgbClr val="FFFFFF"/>
                </a:solidFill>
                <a:latin typeface="Calibri" pitchFamily="34" charset="0"/>
                <a:ea typeface="Calibri" pitchFamily="34" charset="-122"/>
                <a:cs typeface="Calibri" pitchFamily="34" charset="-120"/>
              </a:rPr>
              <a:t>105</a:t>
            </a:r>
            <a:endParaRPr lang="en-US" sz="4200" dirty="0"/>
          </a:p>
        </p:txBody>
      </p:sp>
      <p:sp>
        <p:nvSpPr>
          <p:cNvPr id="15" name="Text 13"/>
          <p:cNvSpPr/>
          <p:nvPr/>
        </p:nvSpPr>
        <p:spPr>
          <a:xfrm>
            <a:off x="3273552" y="1828800"/>
            <a:ext cx="2615184" cy="365760"/>
          </a:xfrm>
          <a:prstGeom prst="rect">
            <a:avLst/>
          </a:prstGeom>
          <a:noFill/>
          <a:ln/>
        </p:spPr>
        <p:txBody>
          <a:bodyPr wrap="square" lIns="0" tIns="0" rIns="0" bIns="0" rtlCol="0" anchor="ctr"/>
          <a:lstStyle/>
          <a:p>
            <a:pPr marL="0" indent="0" algn="ctr">
              <a:buNone/>
            </a:pPr>
            <a:r>
              <a:rPr lang="en-US" sz="950" dirty="0">
                <a:solidFill>
                  <a:srgbClr val="C8E6E6"/>
                </a:solidFill>
                <a:latin typeface="Calibri" pitchFamily="34" charset="0"/>
                <a:ea typeface="Calibri" pitchFamily="34" charset="-122"/>
                <a:cs typeface="Calibri" pitchFamily="34" charset="-120"/>
              </a:rPr>
              <a:t>cases in 2025</a:t>
            </a:r>
            <a:endParaRPr lang="en-US" sz="950" dirty="0"/>
          </a:p>
        </p:txBody>
      </p:sp>
      <p:sp>
        <p:nvSpPr>
          <p:cNvPr id="16" name="Shape 14"/>
          <p:cNvSpPr/>
          <p:nvPr/>
        </p:nvSpPr>
        <p:spPr>
          <a:xfrm>
            <a:off x="6108192" y="768096"/>
            <a:ext cx="2798064" cy="1481328"/>
          </a:xfrm>
          <a:prstGeom prst="rect">
            <a:avLst/>
          </a:prstGeom>
          <a:solidFill>
            <a:srgbClr val="C86A14"/>
          </a:solidFill>
          <a:ln w="12700">
            <a:solidFill>
              <a:srgbClr val="C86A14"/>
            </a:solidFill>
            <a:prstDash val="solid"/>
          </a:ln>
        </p:spPr>
        <p:txBody>
          <a:bodyPr/>
          <a:lstStyle/>
          <a:p>
            <a:endParaRPr lang="en-FJ"/>
          </a:p>
        </p:txBody>
      </p:sp>
      <p:sp>
        <p:nvSpPr>
          <p:cNvPr id="17" name="Text 15"/>
          <p:cNvSpPr/>
          <p:nvPr/>
        </p:nvSpPr>
        <p:spPr>
          <a:xfrm>
            <a:off x="6199632" y="822960"/>
            <a:ext cx="2615184"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Other Ethnicities</a:t>
            </a:r>
            <a:endParaRPr lang="en-US" sz="1300" dirty="0"/>
          </a:p>
        </p:txBody>
      </p:sp>
      <p:sp>
        <p:nvSpPr>
          <p:cNvPr id="18" name="Text 16"/>
          <p:cNvSpPr/>
          <p:nvPr/>
        </p:nvSpPr>
        <p:spPr>
          <a:xfrm>
            <a:off x="6199632" y="1170432"/>
            <a:ext cx="2615184" cy="658368"/>
          </a:xfrm>
          <a:prstGeom prst="rect">
            <a:avLst/>
          </a:prstGeom>
          <a:noFill/>
          <a:ln/>
        </p:spPr>
        <p:txBody>
          <a:bodyPr wrap="square" lIns="0" tIns="0" rIns="0" bIns="0" rtlCol="0" anchor="ctr"/>
          <a:lstStyle/>
          <a:p>
            <a:pPr marL="0" indent="0" algn="ctr">
              <a:buNone/>
            </a:pPr>
            <a:r>
              <a:rPr lang="en-US" sz="4200" b="1" dirty="0">
                <a:solidFill>
                  <a:srgbClr val="FFFFFF"/>
                </a:solidFill>
                <a:latin typeface="Calibri" pitchFamily="34" charset="0"/>
                <a:ea typeface="Calibri" pitchFamily="34" charset="-122"/>
                <a:cs typeface="Calibri" pitchFamily="34" charset="-120"/>
              </a:rPr>
              <a:t>17</a:t>
            </a:r>
            <a:endParaRPr lang="en-US" sz="4200" dirty="0"/>
          </a:p>
        </p:txBody>
      </p:sp>
      <p:sp>
        <p:nvSpPr>
          <p:cNvPr id="19" name="Text 17"/>
          <p:cNvSpPr/>
          <p:nvPr/>
        </p:nvSpPr>
        <p:spPr>
          <a:xfrm>
            <a:off x="6199632" y="1828800"/>
            <a:ext cx="2615184" cy="365760"/>
          </a:xfrm>
          <a:prstGeom prst="rect">
            <a:avLst/>
          </a:prstGeom>
          <a:noFill/>
          <a:ln/>
        </p:spPr>
        <p:txBody>
          <a:bodyPr wrap="square" lIns="0" tIns="0" rIns="0" bIns="0" rtlCol="0" anchor="ctr"/>
          <a:lstStyle/>
          <a:p>
            <a:pPr marL="0" indent="0" algn="ctr">
              <a:buNone/>
            </a:pPr>
            <a:r>
              <a:rPr lang="en-US" sz="950" dirty="0">
                <a:solidFill>
                  <a:srgbClr val="C8E6E6"/>
                </a:solidFill>
                <a:latin typeface="Calibri" pitchFamily="34" charset="0"/>
                <a:ea typeface="Calibri" pitchFamily="34" charset="-122"/>
                <a:cs typeface="Calibri" pitchFamily="34" charset="-120"/>
              </a:rPr>
              <a:t>cases in 2025</a:t>
            </a:r>
            <a:endParaRPr lang="en-US" sz="95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274320" y="2395728"/>
          <a:ext cx="8595360" cy="1104900"/>
        </p:xfrm>
        <a:graphic>
          <a:graphicData uri="http://schemas.openxmlformats.org/drawingml/2006/table">
            <a:tbl>
              <a:tblPr/>
              <a:tblGrid>
                <a:gridCol w="228600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gridCol w="1097280">
                  <a:extLst>
                    <a:ext uri="{9D8B030D-6E8A-4147-A177-3AD203B41FA5}">
                      <a16:colId xmlns:a16="http://schemas.microsoft.com/office/drawing/2014/main" val="20004"/>
                    </a:ext>
                  </a:extLst>
                </a:gridCol>
                <a:gridCol w="1920240">
                  <a:extLst>
                    <a:ext uri="{9D8B030D-6E8A-4147-A177-3AD203B41FA5}">
                      <a16:colId xmlns:a16="http://schemas.microsoft.com/office/drawing/2014/main" val="20005"/>
                    </a:ext>
                  </a:extLst>
                </a:gridCol>
              </a:tblGrid>
              <a:tr h="0">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Ethnicity</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Change 2022–2025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extLst>
                  <a:ext uri="{0D108BD9-81ED-4DB2-BD59-A6C34878D82A}">
                    <a16:rowId xmlns:a16="http://schemas.microsoft.com/office/drawing/2014/main" val="10000"/>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iTaukei</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203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353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1,430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1,894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 833%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1"/>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Fijian of Indian Descent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133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105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 200%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Other</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 143%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3"/>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Total</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245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415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1,583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2,016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 723%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21" name="Shape 18"/>
          <p:cNvSpPr/>
          <p:nvPr/>
        </p:nvSpPr>
        <p:spPr>
          <a:xfrm>
            <a:off x="274320" y="3547872"/>
            <a:ext cx="8595360" cy="1188720"/>
          </a:xfrm>
          <a:prstGeom prst="rect">
            <a:avLst/>
          </a:prstGeom>
          <a:solidFill>
            <a:srgbClr val="FDF2E9"/>
          </a:solidFill>
          <a:ln w="12700">
            <a:solidFill>
              <a:srgbClr val="C86A14"/>
            </a:solidFill>
            <a:prstDash val="solid"/>
          </a:ln>
        </p:spPr>
        <p:txBody>
          <a:bodyPr/>
          <a:lstStyle/>
          <a:p>
            <a:endParaRPr lang="en-FJ"/>
          </a:p>
        </p:txBody>
      </p:sp>
      <p:sp>
        <p:nvSpPr>
          <p:cNvPr id="22" name="Text 19"/>
          <p:cNvSpPr/>
          <p:nvPr/>
        </p:nvSpPr>
        <p:spPr>
          <a:xfrm>
            <a:off x="457200" y="3611880"/>
            <a:ext cx="8046720" cy="320040"/>
          </a:xfrm>
          <a:prstGeom prst="rect">
            <a:avLst/>
          </a:prstGeom>
          <a:noFill/>
          <a:ln/>
        </p:spPr>
        <p:txBody>
          <a:bodyPr wrap="square" lIns="0" tIns="0" rIns="0" bIns="0" rtlCol="0" anchor="ctr"/>
          <a:lstStyle/>
          <a:p>
            <a:pPr marL="0" indent="0">
              <a:buNone/>
            </a:pPr>
            <a:r>
              <a:rPr lang="en-US" sz="1100" b="1" dirty="0">
                <a:solidFill>
                  <a:srgbClr val="C86A14"/>
                </a:solidFill>
                <a:latin typeface="Calibri" pitchFamily="34" charset="0"/>
                <a:ea typeface="Calibri" pitchFamily="34" charset="-122"/>
                <a:cs typeface="Calibri" pitchFamily="34" charset="-120"/>
              </a:rPr>
              <a:t>⚠  Disproportionate burden</a:t>
            </a:r>
            <a:endParaRPr lang="en-US" sz="1100" dirty="0"/>
          </a:p>
        </p:txBody>
      </p:sp>
      <p:sp>
        <p:nvSpPr>
          <p:cNvPr id="23" name="Text 20"/>
          <p:cNvSpPr/>
          <p:nvPr/>
        </p:nvSpPr>
        <p:spPr>
          <a:xfrm>
            <a:off x="457200" y="3931920"/>
            <a:ext cx="8046720" cy="713232"/>
          </a:xfrm>
          <a:prstGeom prst="rect">
            <a:avLst/>
          </a:prstGeom>
          <a:noFill/>
          <a:ln/>
        </p:spPr>
        <p:txBody>
          <a:bodyPr wrap="square" lIns="0" tIns="0" rIns="0" bIns="0" rtlCol="0" anchor="ctr"/>
          <a:lstStyle/>
          <a:p>
            <a:pPr marL="0" indent="0">
              <a:buNone/>
            </a:pPr>
            <a:r>
              <a:rPr lang="en-US" sz="1050" dirty="0">
                <a:solidFill>
                  <a:srgbClr val="1A1A1A"/>
                </a:solidFill>
                <a:latin typeface="Calibri" pitchFamily="34" charset="0"/>
                <a:ea typeface="Calibri" pitchFamily="34" charset="-122"/>
                <a:cs typeface="Calibri" pitchFamily="34" charset="-120"/>
              </a:rPr>
              <a:t>iTaukei communities account for 94% of 2025 diagnoses. This signals the need for culturally targeted prevention, testing and treatment outreach. The iTaukei caseload grew by 833% over four years.</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731520" y="822960"/>
            <a:ext cx="7315200" cy="457200"/>
          </a:xfrm>
          <a:prstGeom prst="rect">
            <a:avLst/>
          </a:prstGeom>
          <a:noFill/>
          <a:ln/>
        </p:spPr>
        <p:txBody>
          <a:bodyPr wrap="square" lIns="0" tIns="0" rIns="0" bIns="0" rtlCol="0" anchor="ctr"/>
          <a:lstStyle/>
          <a:p>
            <a:pPr marL="0" indent="0">
              <a:buNone/>
            </a:pPr>
            <a:r>
              <a:rPr lang="en-US" sz="1200" b="1" kern="0" spc="400" dirty="0">
                <a:solidFill>
                  <a:srgbClr val="C86A14"/>
                </a:solidFill>
                <a:latin typeface="Calibri" pitchFamily="34" charset="0"/>
                <a:ea typeface="Calibri" pitchFamily="34" charset="-122"/>
                <a:cs typeface="Calibri" pitchFamily="34" charset="-120"/>
              </a:rPr>
              <a:t>SECTION 3</a:t>
            </a:r>
            <a:endParaRPr lang="en-US" sz="1200" dirty="0"/>
          </a:p>
        </p:txBody>
      </p:sp>
      <p:sp>
        <p:nvSpPr>
          <p:cNvPr id="5" name="Text 3"/>
          <p:cNvSpPr/>
          <p:nvPr/>
        </p:nvSpPr>
        <p:spPr>
          <a:xfrm>
            <a:off x="731520" y="1298448"/>
            <a:ext cx="7772400" cy="164592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Mode of</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Transmission</a:t>
            </a:r>
            <a:endParaRPr lang="en-US" sz="4400" dirty="0"/>
          </a:p>
        </p:txBody>
      </p:sp>
      <p:sp>
        <p:nvSpPr>
          <p:cNvPr id="6" name="Text 4"/>
          <p:cNvSpPr/>
          <p:nvPr/>
        </p:nvSpPr>
        <p:spPr>
          <a:xfrm>
            <a:off x="731520" y="2971800"/>
            <a:ext cx="7772400" cy="411480"/>
          </a:xfrm>
          <a:prstGeom prst="rect">
            <a:avLst/>
          </a:prstGeom>
          <a:noFill/>
          <a:ln/>
        </p:spPr>
        <p:txBody>
          <a:bodyPr wrap="square" lIns="0" tIns="0" rIns="0" bIns="0" rtlCol="0" anchor="ctr"/>
          <a:lstStyle/>
          <a:p>
            <a:pPr marL="0" indent="0">
              <a:buNone/>
            </a:pPr>
            <a:r>
              <a:rPr lang="en-US" sz="1300" i="1" dirty="0">
                <a:solidFill>
                  <a:srgbClr val="C8E6E6"/>
                </a:solidFill>
                <a:latin typeface="Calibri" pitchFamily="34" charset="0"/>
                <a:ea typeface="Calibri" pitchFamily="34" charset="-122"/>
                <a:cs typeface="Calibri" pitchFamily="34" charset="-120"/>
              </a:rPr>
              <a:t>IDU  |  Sexual transmission  |  MTCT  |  Key populations</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Mode of Transmission — 2025 (Those enrolled in care*=849 people)</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850" b="1" dirty="0">
                <a:solidFill>
                  <a:srgbClr val="C86A14"/>
                </a:solidFill>
                <a:latin typeface="Calibri" pitchFamily="34" charset="0"/>
                <a:ea typeface="Calibri" pitchFamily="34" charset="-122"/>
                <a:cs typeface="Calibri" pitchFamily="34" charset="-120"/>
              </a:rPr>
              <a:t>TRANSMISSION</a:t>
            </a:r>
            <a:endParaRPr lang="en-US" sz="85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256032" y="768096"/>
            <a:ext cx="2798064" cy="1864105"/>
          </a:xfrm>
          <a:prstGeom prst="rect">
            <a:avLst/>
          </a:prstGeom>
          <a:solidFill>
            <a:srgbClr val="004850"/>
          </a:solidFill>
          <a:ln w="12700">
            <a:solidFill>
              <a:srgbClr val="004850"/>
            </a:solidFill>
            <a:prstDash val="solid"/>
          </a:ln>
          <a:effectLst>
            <a:outerShdw blurRad="101600" dist="25400" dir="8100000" algn="bl" rotWithShape="0">
              <a:srgbClr val="000000">
                <a:alpha val="12000"/>
              </a:srgbClr>
            </a:outerShdw>
          </a:effectLst>
        </p:spPr>
        <p:txBody>
          <a:bodyPr/>
          <a:lstStyle/>
          <a:p>
            <a:endParaRPr lang="en-FJ"/>
          </a:p>
        </p:txBody>
      </p:sp>
      <p:sp>
        <p:nvSpPr>
          <p:cNvPr id="9" name="Text 7"/>
          <p:cNvSpPr/>
          <p:nvPr/>
        </p:nvSpPr>
        <p:spPr>
          <a:xfrm>
            <a:off x="347472" y="804672"/>
            <a:ext cx="2615184" cy="749808"/>
          </a:xfrm>
          <a:prstGeom prst="rect">
            <a:avLst/>
          </a:prstGeom>
          <a:noFill/>
          <a:ln/>
        </p:spPr>
        <p:txBody>
          <a:bodyPr wrap="square" lIns="0" tIns="0" rIns="0" bIns="0" rtlCol="0" anchor="ctr"/>
          <a:lstStyle/>
          <a:p>
            <a:pPr marL="0" indent="0" algn="ctr">
              <a:buNone/>
            </a:pPr>
            <a:r>
              <a:rPr lang="en-US" sz="4600" b="1" dirty="0">
                <a:solidFill>
                  <a:srgbClr val="FFFFFF"/>
                </a:solidFill>
                <a:latin typeface="Calibri" pitchFamily="34" charset="0"/>
                <a:ea typeface="Calibri" pitchFamily="34" charset="-122"/>
                <a:cs typeface="Calibri" pitchFamily="34" charset="-120"/>
              </a:rPr>
              <a:t>42.6%</a:t>
            </a:r>
            <a:endParaRPr lang="en-US" sz="4600" dirty="0"/>
          </a:p>
        </p:txBody>
      </p:sp>
      <p:sp>
        <p:nvSpPr>
          <p:cNvPr id="10" name="Text 8"/>
          <p:cNvSpPr/>
          <p:nvPr/>
        </p:nvSpPr>
        <p:spPr>
          <a:xfrm>
            <a:off x="347472" y="1536192"/>
            <a:ext cx="2615184" cy="301752"/>
          </a:xfrm>
          <a:prstGeom prst="rect">
            <a:avLst/>
          </a:prstGeom>
          <a:noFill/>
          <a:ln/>
        </p:spPr>
        <p:txBody>
          <a:bodyPr wrap="square" lIns="0" tIns="0" rIns="0" bIns="0" rtlCol="0" anchor="ctr"/>
          <a:lstStyle/>
          <a:p>
            <a:pPr marL="0" indent="0" algn="ctr">
              <a:buNone/>
            </a:pPr>
            <a:r>
              <a:rPr lang="en-US" sz="1300" dirty="0">
                <a:solidFill>
                  <a:srgbClr val="C8E6E6"/>
                </a:solidFill>
                <a:latin typeface="Calibri" pitchFamily="34" charset="0"/>
                <a:ea typeface="Calibri" pitchFamily="34" charset="-122"/>
                <a:cs typeface="Calibri" pitchFamily="34" charset="-120"/>
              </a:rPr>
              <a:t>362 out of 849 known cases</a:t>
            </a:r>
            <a:endParaRPr lang="en-US" sz="1300" dirty="0"/>
          </a:p>
        </p:txBody>
      </p:sp>
      <p:sp>
        <p:nvSpPr>
          <p:cNvPr id="11" name="Text 9"/>
          <p:cNvSpPr/>
          <p:nvPr/>
        </p:nvSpPr>
        <p:spPr>
          <a:xfrm>
            <a:off x="347472" y="1828800"/>
            <a:ext cx="2615184" cy="65836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Injectable Drug</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Use (IDU)</a:t>
            </a:r>
            <a:endParaRPr lang="en-US" sz="1100" dirty="0"/>
          </a:p>
        </p:txBody>
      </p:sp>
      <p:sp>
        <p:nvSpPr>
          <p:cNvPr id="12" name="Shape 10"/>
          <p:cNvSpPr/>
          <p:nvPr/>
        </p:nvSpPr>
        <p:spPr>
          <a:xfrm>
            <a:off x="3182112" y="768096"/>
            <a:ext cx="2798064" cy="1864105"/>
          </a:xfrm>
          <a:prstGeom prst="rect">
            <a:avLst/>
          </a:prstGeom>
          <a:solidFill>
            <a:srgbClr val="007A7A"/>
          </a:solidFill>
          <a:ln w="12700">
            <a:solidFill>
              <a:srgbClr val="007A7A"/>
            </a:solidFill>
            <a:prstDash val="solid"/>
          </a:ln>
          <a:effectLst>
            <a:outerShdw blurRad="101600" dist="25400" dir="8100000" algn="bl" rotWithShape="0">
              <a:srgbClr val="000000">
                <a:alpha val="12000"/>
              </a:srgbClr>
            </a:outerShdw>
          </a:effectLst>
        </p:spPr>
        <p:txBody>
          <a:bodyPr/>
          <a:lstStyle/>
          <a:p>
            <a:endParaRPr lang="en-FJ"/>
          </a:p>
        </p:txBody>
      </p:sp>
      <p:sp>
        <p:nvSpPr>
          <p:cNvPr id="13" name="Text 11"/>
          <p:cNvSpPr/>
          <p:nvPr/>
        </p:nvSpPr>
        <p:spPr>
          <a:xfrm>
            <a:off x="3273552" y="804672"/>
            <a:ext cx="2615184" cy="749808"/>
          </a:xfrm>
          <a:prstGeom prst="rect">
            <a:avLst/>
          </a:prstGeom>
          <a:noFill/>
          <a:ln/>
        </p:spPr>
        <p:txBody>
          <a:bodyPr wrap="square" lIns="0" tIns="0" rIns="0" bIns="0" rtlCol="0" anchor="ctr"/>
          <a:lstStyle/>
          <a:p>
            <a:pPr marL="0" indent="0" algn="ctr">
              <a:buNone/>
            </a:pPr>
            <a:r>
              <a:rPr lang="en-US" sz="4600" b="1" dirty="0">
                <a:solidFill>
                  <a:srgbClr val="FFFFFF"/>
                </a:solidFill>
                <a:latin typeface="Calibri" pitchFamily="34" charset="0"/>
                <a:ea typeface="Calibri" pitchFamily="34" charset="-122"/>
                <a:cs typeface="Calibri" pitchFamily="34" charset="-120"/>
              </a:rPr>
              <a:t>50.6%</a:t>
            </a:r>
            <a:endParaRPr lang="en-US" sz="4600" dirty="0"/>
          </a:p>
        </p:txBody>
      </p:sp>
      <p:sp>
        <p:nvSpPr>
          <p:cNvPr id="14" name="Text 12"/>
          <p:cNvSpPr/>
          <p:nvPr/>
        </p:nvSpPr>
        <p:spPr>
          <a:xfrm>
            <a:off x="3273552" y="1536192"/>
            <a:ext cx="2615184" cy="301752"/>
          </a:xfrm>
          <a:prstGeom prst="rect">
            <a:avLst/>
          </a:prstGeom>
          <a:noFill/>
          <a:ln/>
        </p:spPr>
        <p:txBody>
          <a:bodyPr wrap="square" lIns="0" tIns="0" rIns="0" bIns="0" rtlCol="0" anchor="ctr"/>
          <a:lstStyle/>
          <a:p>
            <a:pPr algn="ctr"/>
            <a:r>
              <a:rPr lang="en-US" sz="1300" dirty="0">
                <a:solidFill>
                  <a:srgbClr val="C8E6E6"/>
                </a:solidFill>
                <a:latin typeface="Calibri" pitchFamily="34" charset="0"/>
                <a:ea typeface="Calibri" pitchFamily="34" charset="-122"/>
                <a:cs typeface="Calibri" pitchFamily="34" charset="-120"/>
              </a:rPr>
              <a:t>430 out of 849 known cases</a:t>
            </a:r>
            <a:endParaRPr lang="en-US" sz="1300" dirty="0"/>
          </a:p>
        </p:txBody>
      </p:sp>
      <p:sp>
        <p:nvSpPr>
          <p:cNvPr id="15" name="Text 13"/>
          <p:cNvSpPr/>
          <p:nvPr/>
        </p:nvSpPr>
        <p:spPr>
          <a:xfrm>
            <a:off x="3273552" y="1828800"/>
            <a:ext cx="2615184" cy="65836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Sexual</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Transmission</a:t>
            </a:r>
            <a:endParaRPr lang="en-US" sz="1100" dirty="0"/>
          </a:p>
        </p:txBody>
      </p:sp>
      <p:sp>
        <p:nvSpPr>
          <p:cNvPr id="16" name="Shape 14"/>
          <p:cNvSpPr/>
          <p:nvPr/>
        </p:nvSpPr>
        <p:spPr>
          <a:xfrm>
            <a:off x="6108192" y="768096"/>
            <a:ext cx="2798064" cy="1864105"/>
          </a:xfrm>
          <a:prstGeom prst="rect">
            <a:avLst/>
          </a:prstGeom>
          <a:solidFill>
            <a:srgbClr val="C86A14"/>
          </a:solidFill>
          <a:ln w="12700">
            <a:solidFill>
              <a:srgbClr val="C86A14"/>
            </a:solidFill>
            <a:prstDash val="solid"/>
          </a:ln>
          <a:effectLst>
            <a:outerShdw blurRad="101600" dist="25400" dir="8100000" algn="bl" rotWithShape="0">
              <a:srgbClr val="000000">
                <a:alpha val="12000"/>
              </a:srgbClr>
            </a:outerShdw>
          </a:effectLst>
        </p:spPr>
        <p:txBody>
          <a:bodyPr/>
          <a:lstStyle/>
          <a:p>
            <a:endParaRPr lang="en-FJ"/>
          </a:p>
        </p:txBody>
      </p:sp>
      <p:sp>
        <p:nvSpPr>
          <p:cNvPr id="17" name="Text 15"/>
          <p:cNvSpPr/>
          <p:nvPr/>
        </p:nvSpPr>
        <p:spPr>
          <a:xfrm>
            <a:off x="6199632" y="804672"/>
            <a:ext cx="2615184" cy="749808"/>
          </a:xfrm>
          <a:prstGeom prst="rect">
            <a:avLst/>
          </a:prstGeom>
          <a:noFill/>
          <a:ln/>
        </p:spPr>
        <p:txBody>
          <a:bodyPr wrap="square" lIns="0" tIns="0" rIns="0" bIns="0" rtlCol="0" anchor="ctr"/>
          <a:lstStyle/>
          <a:p>
            <a:pPr marL="0" indent="0" algn="ctr">
              <a:buNone/>
            </a:pPr>
            <a:r>
              <a:rPr lang="en-US" sz="4600" b="1" dirty="0">
                <a:solidFill>
                  <a:srgbClr val="FFFFFF"/>
                </a:solidFill>
                <a:latin typeface="Calibri" pitchFamily="34" charset="0"/>
                <a:ea typeface="Calibri" pitchFamily="34" charset="-122"/>
                <a:cs typeface="Calibri" pitchFamily="34" charset="-120"/>
              </a:rPr>
              <a:t>4.6%</a:t>
            </a:r>
            <a:endParaRPr lang="en-US" sz="4600" dirty="0"/>
          </a:p>
        </p:txBody>
      </p:sp>
      <p:sp>
        <p:nvSpPr>
          <p:cNvPr id="18" name="Text 16"/>
          <p:cNvSpPr/>
          <p:nvPr/>
        </p:nvSpPr>
        <p:spPr>
          <a:xfrm>
            <a:off x="6199632" y="1536192"/>
            <a:ext cx="2615184" cy="301752"/>
          </a:xfrm>
          <a:prstGeom prst="rect">
            <a:avLst/>
          </a:prstGeom>
          <a:noFill/>
          <a:ln/>
        </p:spPr>
        <p:txBody>
          <a:bodyPr wrap="square" lIns="0" tIns="0" rIns="0" bIns="0" rtlCol="0" anchor="ctr"/>
          <a:lstStyle/>
          <a:p>
            <a:pPr algn="ctr"/>
            <a:r>
              <a:rPr lang="en-US" sz="1300" dirty="0">
                <a:solidFill>
                  <a:srgbClr val="C8E6E6"/>
                </a:solidFill>
                <a:latin typeface="Calibri" pitchFamily="34" charset="0"/>
                <a:ea typeface="Calibri" pitchFamily="34" charset="-122"/>
                <a:cs typeface="Calibri" pitchFamily="34" charset="-120"/>
              </a:rPr>
              <a:t>32 out of 849 known cases</a:t>
            </a:r>
            <a:endParaRPr lang="en-US" sz="1300" dirty="0"/>
          </a:p>
        </p:txBody>
      </p:sp>
      <p:sp>
        <p:nvSpPr>
          <p:cNvPr id="19" name="Text 17"/>
          <p:cNvSpPr/>
          <p:nvPr/>
        </p:nvSpPr>
        <p:spPr>
          <a:xfrm>
            <a:off x="6199632" y="1828800"/>
            <a:ext cx="2615184" cy="65836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Mother-to-Child</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(MTCT)</a:t>
            </a:r>
            <a:endParaRPr lang="en-US" sz="1100" dirty="0"/>
          </a:p>
        </p:txBody>
      </p:sp>
      <p:sp>
        <p:nvSpPr>
          <p:cNvPr id="20" name="Text 18"/>
          <p:cNvSpPr/>
          <p:nvPr/>
        </p:nvSpPr>
        <p:spPr>
          <a:xfrm>
            <a:off x="274320" y="2672494"/>
            <a:ext cx="8595360" cy="399890"/>
          </a:xfrm>
          <a:prstGeom prst="rect">
            <a:avLst/>
          </a:prstGeom>
          <a:noFill/>
          <a:ln/>
        </p:spPr>
        <p:txBody>
          <a:bodyPr wrap="square" lIns="0" tIns="0" rIns="0" bIns="0" rtlCol="0" anchor="ctr"/>
          <a:lstStyle/>
          <a:p>
            <a:endParaRPr lang="en-US" sz="1100" i="1" dirty="0">
              <a:solidFill>
                <a:srgbClr val="5A5A5A"/>
              </a:solidFill>
              <a:latin typeface="Calibri" pitchFamily="34" charset="0"/>
              <a:ea typeface="Calibri" pitchFamily="34" charset="-122"/>
              <a:cs typeface="Calibri" pitchFamily="34" charset="-120"/>
            </a:endParaRPr>
          </a:p>
          <a:p>
            <a:r>
              <a:rPr lang="en-US" sz="1100" i="1" dirty="0">
                <a:solidFill>
                  <a:srgbClr val="5A5A5A"/>
                </a:solidFill>
                <a:latin typeface="Calibri" pitchFamily="34" charset="0"/>
                <a:ea typeface="Calibri" pitchFamily="34" charset="-122"/>
                <a:cs typeface="Calibri" pitchFamily="34" charset="-120"/>
              </a:rPr>
              <a:t>Note: 1,315 cases (65.2%) have unknown mode of transmission. Percentages above are of known cases only (n=701). </a:t>
            </a:r>
          </a:p>
          <a:p>
            <a:r>
              <a:rPr lang="en-US" sz="1050" dirty="0"/>
              <a:t>*All those enrolled in care are questioned on their various risk factors to HIV, data on modes of transmission reflect only 42% of those diagnosed in 2025</a:t>
            </a:r>
          </a:p>
          <a:p>
            <a:pPr marL="0" indent="0">
              <a:buNone/>
            </a:pPr>
            <a:endParaRPr lang="en-US" sz="850" dirty="0"/>
          </a:p>
        </p:txBody>
      </p:sp>
      <p:sp>
        <p:nvSpPr>
          <p:cNvPr id="21" name="Shape 19"/>
          <p:cNvSpPr/>
          <p:nvPr/>
        </p:nvSpPr>
        <p:spPr>
          <a:xfrm>
            <a:off x="274320" y="3145536"/>
            <a:ext cx="4160520" cy="1293460"/>
          </a:xfrm>
          <a:prstGeom prst="rect">
            <a:avLst/>
          </a:prstGeom>
          <a:solidFill>
            <a:srgbClr val="FFFFFF"/>
          </a:solidFill>
          <a:ln w="12700">
            <a:solidFill>
              <a:srgbClr val="007A7A"/>
            </a:solidFill>
            <a:prstDash val="solid"/>
          </a:ln>
        </p:spPr>
        <p:txBody>
          <a:bodyPr/>
          <a:lstStyle/>
          <a:p>
            <a:endParaRPr lang="en-FJ"/>
          </a:p>
        </p:txBody>
      </p:sp>
      <p:sp>
        <p:nvSpPr>
          <p:cNvPr id="22" name="Text 20"/>
          <p:cNvSpPr/>
          <p:nvPr/>
        </p:nvSpPr>
        <p:spPr>
          <a:xfrm>
            <a:off x="411480" y="3218688"/>
            <a:ext cx="3840480" cy="256032"/>
          </a:xfrm>
          <a:prstGeom prst="rect">
            <a:avLst/>
          </a:prstGeom>
          <a:noFill/>
          <a:ln/>
        </p:spPr>
        <p:txBody>
          <a:bodyPr wrap="square" lIns="0" tIns="0" rIns="0" bIns="0" rtlCol="0" anchor="ctr"/>
          <a:lstStyle/>
          <a:p>
            <a:pPr marL="0" indent="0">
              <a:buNone/>
            </a:pPr>
            <a:r>
              <a:rPr lang="en-US" sz="900" b="1" kern="0" spc="100" dirty="0">
                <a:solidFill>
                  <a:srgbClr val="004850"/>
                </a:solidFill>
                <a:latin typeface="Calibri" pitchFamily="34" charset="0"/>
                <a:ea typeface="Calibri" pitchFamily="34" charset="-122"/>
                <a:cs typeface="Calibri" pitchFamily="34" charset="-120"/>
              </a:rPr>
              <a:t>Sexual Transmission Breakdown (430 cases)</a:t>
            </a:r>
            <a:endParaRPr lang="en-US" sz="900" dirty="0"/>
          </a:p>
        </p:txBody>
      </p:sp>
      <p:graphicFrame>
        <p:nvGraphicFramePr>
          <p:cNvPr id="23" name="Table 0"/>
          <p:cNvGraphicFramePr>
            <a:graphicFrameLocks noGrp="1"/>
          </p:cNvGraphicFramePr>
          <p:nvPr>
            <p:extLst>
              <p:ext uri="{D42A27DB-BD31-4B8C-83A1-F6EECF244321}">
                <p14:modId xmlns:p14="http://schemas.microsoft.com/office/powerpoint/2010/main" val="2710461600"/>
              </p:ext>
            </p:extLst>
          </p:nvPr>
        </p:nvGraphicFramePr>
        <p:xfrm>
          <a:off x="320040" y="3520440"/>
          <a:ext cx="4069080" cy="807720"/>
        </p:xfrm>
        <a:graphic>
          <a:graphicData uri="http://schemas.openxmlformats.org/drawingml/2006/table">
            <a:tbl>
              <a:tblPr/>
              <a:tblGrid>
                <a:gridCol w="2286000">
                  <a:extLst>
                    <a:ext uri="{9D8B030D-6E8A-4147-A177-3AD203B41FA5}">
                      <a16:colId xmlns:a16="http://schemas.microsoft.com/office/drawing/2014/main" val="20000"/>
                    </a:ext>
                  </a:extLst>
                </a:gridCol>
                <a:gridCol w="86868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tblGrid>
              <a:tr h="0">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Route</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Cases</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 of Sexual</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extLst>
                  <a:ext uri="{0D108BD9-81ED-4DB2-BD59-A6C34878D82A}">
                    <a16:rowId xmlns:a16="http://schemas.microsoft.com/office/drawing/2014/main" val="10000"/>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Heterosexual sexual transmission </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286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33.7%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1"/>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Men-who-have-sex with men - sexual transmission </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144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24" name="Shape 21"/>
          <p:cNvSpPr/>
          <p:nvPr/>
        </p:nvSpPr>
        <p:spPr>
          <a:xfrm>
            <a:off x="4663440" y="3145536"/>
            <a:ext cx="4206240" cy="1591056"/>
          </a:xfrm>
          <a:prstGeom prst="rect">
            <a:avLst/>
          </a:prstGeom>
          <a:solidFill>
            <a:srgbClr val="004850"/>
          </a:solidFill>
          <a:ln w="12700">
            <a:solidFill>
              <a:srgbClr val="004850"/>
            </a:solidFill>
            <a:prstDash val="solid"/>
          </a:ln>
        </p:spPr>
        <p:txBody>
          <a:bodyPr/>
          <a:lstStyle/>
          <a:p>
            <a:endParaRPr lang="en-FJ"/>
          </a:p>
        </p:txBody>
      </p:sp>
      <p:sp>
        <p:nvSpPr>
          <p:cNvPr id="25" name="Shape 22"/>
          <p:cNvSpPr/>
          <p:nvPr/>
        </p:nvSpPr>
        <p:spPr>
          <a:xfrm>
            <a:off x="4663440" y="3145536"/>
            <a:ext cx="73152" cy="1591056"/>
          </a:xfrm>
          <a:prstGeom prst="rect">
            <a:avLst/>
          </a:prstGeom>
          <a:solidFill>
            <a:srgbClr val="C86A14"/>
          </a:solidFill>
          <a:ln w="12700">
            <a:solidFill>
              <a:srgbClr val="C86A14"/>
            </a:solidFill>
            <a:prstDash val="solid"/>
          </a:ln>
        </p:spPr>
        <p:txBody>
          <a:bodyPr/>
          <a:lstStyle/>
          <a:p>
            <a:endParaRPr lang="en-FJ"/>
          </a:p>
        </p:txBody>
      </p:sp>
      <p:sp>
        <p:nvSpPr>
          <p:cNvPr id="26" name="Text 23"/>
          <p:cNvSpPr/>
          <p:nvPr/>
        </p:nvSpPr>
        <p:spPr>
          <a:xfrm>
            <a:off x="4846320" y="3178395"/>
            <a:ext cx="3840480" cy="256032"/>
          </a:xfrm>
          <a:prstGeom prst="rect">
            <a:avLst/>
          </a:prstGeom>
          <a:noFill/>
          <a:ln/>
        </p:spPr>
        <p:txBody>
          <a:bodyPr wrap="square" lIns="0" tIns="0" rIns="0" bIns="0" rtlCol="0" anchor="ctr"/>
          <a:lstStyle/>
          <a:p>
            <a:pPr marL="0" indent="0">
              <a:buNone/>
            </a:pPr>
            <a:r>
              <a:rPr lang="en-US" sz="900" b="1" kern="0" spc="100" dirty="0">
                <a:solidFill>
                  <a:srgbClr val="C86A14"/>
                </a:solidFill>
                <a:latin typeface="Calibri" pitchFamily="34" charset="0"/>
                <a:ea typeface="Calibri" pitchFamily="34" charset="-122"/>
                <a:cs typeface="Calibri" pitchFamily="34" charset="-120"/>
              </a:rPr>
              <a:t>Known modes of transmission (N=849 out of 2016)</a:t>
            </a:r>
            <a:endParaRPr lang="en-US" sz="900" dirty="0"/>
          </a:p>
        </p:txBody>
      </p:sp>
      <p:graphicFrame>
        <p:nvGraphicFramePr>
          <p:cNvPr id="27" name="Table 1"/>
          <p:cNvGraphicFramePr>
            <a:graphicFrameLocks noGrp="1"/>
          </p:cNvGraphicFramePr>
          <p:nvPr>
            <p:extLst>
              <p:ext uri="{D42A27DB-BD31-4B8C-83A1-F6EECF244321}">
                <p14:modId xmlns:p14="http://schemas.microsoft.com/office/powerpoint/2010/main" val="178539141"/>
              </p:ext>
            </p:extLst>
          </p:nvPr>
        </p:nvGraphicFramePr>
        <p:xfrm>
          <a:off x="4773019" y="3419856"/>
          <a:ext cx="4041797" cy="1249680"/>
        </p:xfrm>
        <a:graphic>
          <a:graphicData uri="http://schemas.openxmlformats.org/drawingml/2006/table">
            <a:tbl>
              <a:tblPr/>
              <a:tblGrid>
                <a:gridCol w="1985228">
                  <a:extLst>
                    <a:ext uri="{9D8B030D-6E8A-4147-A177-3AD203B41FA5}">
                      <a16:colId xmlns:a16="http://schemas.microsoft.com/office/drawing/2014/main" val="20000"/>
                    </a:ext>
                  </a:extLst>
                </a:gridCol>
                <a:gridCol w="856211">
                  <a:extLst>
                    <a:ext uri="{9D8B030D-6E8A-4147-A177-3AD203B41FA5}">
                      <a16:colId xmlns:a16="http://schemas.microsoft.com/office/drawing/2014/main" val="20001"/>
                    </a:ext>
                  </a:extLst>
                </a:gridCol>
                <a:gridCol w="1200358">
                  <a:extLst>
                    <a:ext uri="{9D8B030D-6E8A-4147-A177-3AD203B41FA5}">
                      <a16:colId xmlns:a16="http://schemas.microsoft.com/office/drawing/2014/main" val="20002"/>
                    </a:ext>
                  </a:extLst>
                </a:gridCol>
              </a:tblGrid>
              <a:tr h="0">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Population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5F6B"/>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Cases</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5F6B"/>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 of Total</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5F6B"/>
                    </a:solidFill>
                  </a:tcPr>
                </a:tc>
                <a:extLst>
                  <a:ext uri="{0D108BD9-81ED-4DB2-BD59-A6C34878D82A}">
                    <a16:rowId xmlns:a16="http://schemas.microsoft.com/office/drawing/2014/main" val="10000"/>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PWID</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362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18.0%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1"/>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Men-who-have-sex with men - sexual transmission </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144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Heterosexual – sexual transmission </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346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3"/>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Unknown KAP</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1,164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57.7%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28" name="Text 18">
            <a:extLst>
              <a:ext uri="{FF2B5EF4-FFF2-40B4-BE49-F238E27FC236}">
                <a16:creationId xmlns:a16="http://schemas.microsoft.com/office/drawing/2014/main" id="{C7BF90F3-F894-87D0-0962-0DFB98264B77}"/>
              </a:ext>
            </a:extLst>
          </p:cNvPr>
          <p:cNvSpPr/>
          <p:nvPr/>
        </p:nvSpPr>
        <p:spPr>
          <a:xfrm>
            <a:off x="251460" y="4552441"/>
            <a:ext cx="8595360" cy="256032"/>
          </a:xfrm>
          <a:prstGeom prst="rect">
            <a:avLst/>
          </a:prstGeom>
          <a:noFill/>
          <a:ln/>
        </p:spPr>
        <p:txBody>
          <a:bodyPr wrap="square" lIns="0" tIns="0" rIns="0" bIns="0" rtlCol="0" anchor="ctr"/>
          <a:lstStyle/>
          <a:p>
            <a:pPr marL="0" indent="0">
              <a:buNone/>
            </a:pP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731520" y="822960"/>
            <a:ext cx="7315200" cy="457200"/>
          </a:xfrm>
          <a:prstGeom prst="rect">
            <a:avLst/>
          </a:prstGeom>
          <a:noFill/>
          <a:ln/>
        </p:spPr>
        <p:txBody>
          <a:bodyPr wrap="square" lIns="0" tIns="0" rIns="0" bIns="0" rtlCol="0" anchor="ctr"/>
          <a:lstStyle/>
          <a:p>
            <a:pPr marL="0" indent="0">
              <a:buNone/>
            </a:pPr>
            <a:r>
              <a:rPr lang="en-US" sz="1200" b="1" kern="0" spc="400" dirty="0">
                <a:solidFill>
                  <a:srgbClr val="C86A14"/>
                </a:solidFill>
                <a:latin typeface="Calibri" pitchFamily="34" charset="0"/>
                <a:ea typeface="Calibri" pitchFamily="34" charset="-122"/>
                <a:cs typeface="Calibri" pitchFamily="34" charset="-120"/>
              </a:rPr>
              <a:t>SECTION 4</a:t>
            </a:r>
            <a:endParaRPr lang="en-US" sz="1200" dirty="0"/>
          </a:p>
        </p:txBody>
      </p:sp>
      <p:sp>
        <p:nvSpPr>
          <p:cNvPr id="5" name="Text 3"/>
          <p:cNvSpPr/>
          <p:nvPr/>
        </p:nvSpPr>
        <p:spPr>
          <a:xfrm>
            <a:off x="731520" y="1298448"/>
            <a:ext cx="7772400" cy="164592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HIV-Related</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Mortality</a:t>
            </a:r>
            <a:endParaRPr lang="en-US" sz="4400" dirty="0"/>
          </a:p>
        </p:txBody>
      </p:sp>
      <p:sp>
        <p:nvSpPr>
          <p:cNvPr id="6" name="Text 4"/>
          <p:cNvSpPr/>
          <p:nvPr/>
        </p:nvSpPr>
        <p:spPr>
          <a:xfrm>
            <a:off x="731520" y="2971800"/>
            <a:ext cx="7772400" cy="411480"/>
          </a:xfrm>
          <a:prstGeom prst="rect">
            <a:avLst/>
          </a:prstGeom>
          <a:noFill/>
          <a:ln/>
        </p:spPr>
        <p:txBody>
          <a:bodyPr wrap="square" lIns="0" tIns="0" rIns="0" bIns="0" rtlCol="0" anchor="ctr"/>
          <a:lstStyle/>
          <a:p>
            <a:pPr marL="0" indent="0">
              <a:buNone/>
            </a:pPr>
            <a:r>
              <a:rPr lang="en-US" sz="1300" i="1" dirty="0">
                <a:solidFill>
                  <a:srgbClr val="C8E6E6"/>
                </a:solidFill>
                <a:latin typeface="Calibri" pitchFamily="34" charset="0"/>
                <a:ea typeface="Calibri" pitchFamily="34" charset="-122"/>
                <a:cs typeface="Calibri" pitchFamily="34" charset="-120"/>
              </a:rPr>
              <a:t>Cause of death  |  Division breakdown  |  Age analysis</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548640"/>
          </a:xfrm>
          <a:prstGeom prst="rect">
            <a:avLst/>
          </a:prstGeom>
          <a:solidFill>
            <a:srgbClr val="7A1A1A"/>
          </a:solidFill>
          <a:ln w="12700">
            <a:solidFill>
              <a:srgbClr val="7A1A1A"/>
            </a:solidFill>
            <a:prstDash val="solid"/>
          </a:ln>
        </p:spPr>
        <p:txBody>
          <a:bodyPr/>
          <a:lstStyle/>
          <a:p>
            <a:endParaRPr lang="en-FJ"/>
          </a:p>
        </p:txBody>
      </p:sp>
      <p:sp>
        <p:nvSpPr>
          <p:cNvPr id="3" name="Text 1"/>
          <p:cNvSpPr/>
          <p:nvPr/>
        </p:nvSpPr>
        <p:spPr>
          <a:xfrm>
            <a:off x="274320" y="0"/>
            <a:ext cx="7772400" cy="54864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HIV-Related Mortality — Fiji, 2025</a:t>
            </a:r>
            <a:endParaRPr lang="en-US" sz="2000" dirty="0"/>
          </a:p>
        </p:txBody>
      </p:sp>
      <p:sp>
        <p:nvSpPr>
          <p:cNvPr id="4" name="Text 2"/>
          <p:cNvSpPr/>
          <p:nvPr/>
        </p:nvSpPr>
        <p:spPr>
          <a:xfrm>
            <a:off x="7863840" y="0"/>
            <a:ext cx="1234440" cy="548640"/>
          </a:xfrm>
          <a:prstGeom prst="rect">
            <a:avLst/>
          </a:prstGeom>
          <a:noFill/>
          <a:ln/>
        </p:spPr>
        <p:txBody>
          <a:bodyPr wrap="square" lIns="0" tIns="0" rIns="0" bIns="0" rtlCol="0" anchor="ctr"/>
          <a:lstStyle/>
          <a:p>
            <a:pPr marL="0" indent="0" algn="r">
              <a:buNone/>
            </a:pPr>
            <a:r>
              <a:rPr lang="en-US" sz="800" b="1" kern="0" spc="200" dirty="0">
                <a:solidFill>
                  <a:srgbClr val="E0A0A0"/>
                </a:solidFill>
              </a:rPr>
              <a:t>MORTALITY</a:t>
            </a:r>
            <a:endParaRPr lang="en-US" sz="800" dirty="0"/>
          </a:p>
        </p:txBody>
      </p:sp>
      <p:sp>
        <p:nvSpPr>
          <p:cNvPr id="5" name="Shape 3"/>
          <p:cNvSpPr/>
          <p:nvPr/>
        </p:nvSpPr>
        <p:spPr>
          <a:xfrm>
            <a:off x="164592" y="640080"/>
            <a:ext cx="2011680" cy="868680"/>
          </a:xfrm>
          <a:prstGeom prst="rect">
            <a:avLst/>
          </a:prstGeom>
          <a:solidFill>
            <a:srgbClr val="FFFFFF"/>
          </a:solidFill>
          <a:ln/>
          <a:effectLst>
            <a:outerShdw blurRad="63500" dist="25400" dir="8100000" algn="bl" rotWithShape="0">
              <a:srgbClr val="000000">
                <a:alpha val="8000"/>
              </a:srgbClr>
            </a:outerShdw>
          </a:effectLst>
        </p:spPr>
        <p:txBody>
          <a:bodyPr/>
          <a:lstStyle/>
          <a:p>
            <a:endParaRPr lang="en-FJ"/>
          </a:p>
        </p:txBody>
      </p:sp>
      <p:sp>
        <p:nvSpPr>
          <p:cNvPr id="6" name="Shape 4"/>
          <p:cNvSpPr/>
          <p:nvPr/>
        </p:nvSpPr>
        <p:spPr>
          <a:xfrm>
            <a:off x="164592" y="640080"/>
            <a:ext cx="2011680" cy="45720"/>
          </a:xfrm>
          <a:prstGeom prst="rect">
            <a:avLst/>
          </a:prstGeom>
          <a:solidFill>
            <a:srgbClr val="7A1A1A"/>
          </a:solidFill>
          <a:ln w="12700">
            <a:solidFill>
              <a:srgbClr val="7A1A1A"/>
            </a:solidFill>
            <a:prstDash val="solid"/>
          </a:ln>
        </p:spPr>
        <p:txBody>
          <a:bodyPr/>
          <a:lstStyle/>
          <a:p>
            <a:endParaRPr lang="en-FJ"/>
          </a:p>
        </p:txBody>
      </p:sp>
      <p:sp>
        <p:nvSpPr>
          <p:cNvPr id="7" name="Text 5"/>
          <p:cNvSpPr/>
          <p:nvPr/>
        </p:nvSpPr>
        <p:spPr>
          <a:xfrm>
            <a:off x="237744" y="676656"/>
            <a:ext cx="1865376" cy="347472"/>
          </a:xfrm>
          <a:prstGeom prst="rect">
            <a:avLst/>
          </a:prstGeom>
          <a:noFill/>
          <a:ln/>
        </p:spPr>
        <p:txBody>
          <a:bodyPr wrap="square" lIns="0" tIns="0" rIns="0" bIns="0" rtlCol="0" anchor="ctr"/>
          <a:lstStyle/>
          <a:p>
            <a:pPr marL="0" indent="0" algn="ctr">
              <a:buNone/>
            </a:pPr>
            <a:r>
              <a:rPr lang="en-US" sz="2800" b="1" dirty="0">
                <a:solidFill>
                  <a:srgbClr val="7A1A1A"/>
                </a:solidFill>
                <a:latin typeface="Calibri" pitchFamily="34" charset="0"/>
                <a:ea typeface="Calibri" pitchFamily="34" charset="-122"/>
                <a:cs typeface="Calibri" pitchFamily="34" charset="-120"/>
              </a:rPr>
              <a:t>117</a:t>
            </a:r>
            <a:endParaRPr lang="en-US" sz="2800" dirty="0"/>
          </a:p>
        </p:txBody>
      </p:sp>
      <p:sp>
        <p:nvSpPr>
          <p:cNvPr id="8" name="Text 6"/>
          <p:cNvSpPr/>
          <p:nvPr/>
        </p:nvSpPr>
        <p:spPr>
          <a:xfrm>
            <a:off x="219456" y="1042416"/>
            <a:ext cx="1901952" cy="228600"/>
          </a:xfrm>
          <a:prstGeom prst="rect">
            <a:avLst/>
          </a:prstGeom>
          <a:noFill/>
          <a:ln/>
        </p:spPr>
        <p:txBody>
          <a:bodyPr wrap="square" lIns="0" tIns="0" rIns="0" bIns="0" rtlCol="0" anchor="ctr"/>
          <a:lstStyle/>
          <a:p>
            <a:pPr marL="0" indent="0" algn="ctr">
              <a:buNone/>
            </a:pPr>
            <a:r>
              <a:rPr lang="en-US" sz="850" b="1" dirty="0">
                <a:solidFill>
                  <a:srgbClr val="1A1A1A"/>
                </a:solidFill>
              </a:rPr>
              <a:t>Total HIV-Related Deaths</a:t>
            </a:r>
            <a:endParaRPr lang="en-US" sz="850" dirty="0"/>
          </a:p>
        </p:txBody>
      </p:sp>
      <p:sp>
        <p:nvSpPr>
          <p:cNvPr id="9" name="Text 7"/>
          <p:cNvSpPr/>
          <p:nvPr/>
        </p:nvSpPr>
        <p:spPr>
          <a:xfrm>
            <a:off x="219456" y="1289304"/>
            <a:ext cx="1901952" cy="146304"/>
          </a:xfrm>
          <a:prstGeom prst="rect">
            <a:avLst/>
          </a:prstGeom>
          <a:noFill/>
          <a:ln/>
        </p:spPr>
        <p:txBody>
          <a:bodyPr wrap="square" lIns="0" tIns="0" rIns="0" bIns="0" rtlCol="0" anchor="ctr"/>
          <a:lstStyle/>
          <a:p>
            <a:pPr marL="0" indent="0" algn="ctr">
              <a:buNone/>
            </a:pPr>
            <a:r>
              <a:rPr lang="en-US" sz="750" i="1" dirty="0">
                <a:solidFill>
                  <a:srgbClr val="5A5A5A"/>
                </a:solidFill>
              </a:rPr>
              <a:t>2025 annual total</a:t>
            </a:r>
            <a:endParaRPr lang="en-US" sz="750" dirty="0"/>
          </a:p>
        </p:txBody>
      </p:sp>
      <p:sp>
        <p:nvSpPr>
          <p:cNvPr id="13" name="Text 11"/>
          <p:cNvSpPr/>
          <p:nvPr/>
        </p:nvSpPr>
        <p:spPr>
          <a:xfrm>
            <a:off x="2432304" y="1042416"/>
            <a:ext cx="1901952" cy="228600"/>
          </a:xfrm>
          <a:prstGeom prst="rect">
            <a:avLst/>
          </a:prstGeom>
          <a:noFill/>
          <a:ln/>
        </p:spPr>
        <p:txBody>
          <a:bodyPr wrap="square" lIns="0" tIns="0" rIns="0" bIns="0" rtlCol="0" anchor="ctr"/>
          <a:lstStyle/>
          <a:p>
            <a:pPr marL="0" indent="0" algn="ctr">
              <a:buNone/>
            </a:pPr>
            <a:endParaRPr lang="en-US" sz="850" dirty="0"/>
          </a:p>
        </p:txBody>
      </p:sp>
      <p:sp>
        <p:nvSpPr>
          <p:cNvPr id="14" name="Text 12"/>
          <p:cNvSpPr/>
          <p:nvPr/>
        </p:nvSpPr>
        <p:spPr>
          <a:xfrm>
            <a:off x="2432304" y="1289304"/>
            <a:ext cx="1901952" cy="146304"/>
          </a:xfrm>
          <a:prstGeom prst="rect">
            <a:avLst/>
          </a:prstGeom>
          <a:noFill/>
          <a:ln/>
        </p:spPr>
        <p:txBody>
          <a:bodyPr wrap="square" lIns="0" tIns="0" rIns="0" bIns="0" rtlCol="0" anchor="ctr"/>
          <a:lstStyle/>
          <a:p>
            <a:pPr marL="0" indent="0" algn="ctr">
              <a:buNone/>
            </a:pPr>
            <a:endParaRPr lang="en-US" sz="750" dirty="0"/>
          </a:p>
        </p:txBody>
      </p:sp>
      <p:sp>
        <p:nvSpPr>
          <p:cNvPr id="17" name="Text 15"/>
          <p:cNvSpPr/>
          <p:nvPr/>
        </p:nvSpPr>
        <p:spPr>
          <a:xfrm>
            <a:off x="4663440" y="676656"/>
            <a:ext cx="1865376" cy="347472"/>
          </a:xfrm>
          <a:prstGeom prst="rect">
            <a:avLst/>
          </a:prstGeom>
          <a:noFill/>
          <a:ln/>
        </p:spPr>
        <p:txBody>
          <a:bodyPr wrap="square" lIns="0" tIns="0" rIns="0" bIns="0" rtlCol="0" anchor="ctr"/>
          <a:lstStyle/>
          <a:p>
            <a:pPr marL="0" indent="0" algn="ctr">
              <a:buNone/>
            </a:pPr>
            <a:endParaRPr lang="en-US" sz="2800" dirty="0"/>
          </a:p>
        </p:txBody>
      </p:sp>
      <p:sp>
        <p:nvSpPr>
          <p:cNvPr id="20" name="Shape 18"/>
          <p:cNvSpPr/>
          <p:nvPr/>
        </p:nvSpPr>
        <p:spPr>
          <a:xfrm>
            <a:off x="6803136" y="640080"/>
            <a:ext cx="2011680" cy="868680"/>
          </a:xfrm>
          <a:prstGeom prst="rect">
            <a:avLst/>
          </a:prstGeom>
          <a:solidFill>
            <a:srgbClr val="FFFFFF"/>
          </a:solidFill>
          <a:ln/>
          <a:effectLst>
            <a:outerShdw blurRad="63500" dist="25400" dir="8100000" algn="bl" rotWithShape="0">
              <a:srgbClr val="000000">
                <a:alpha val="8000"/>
              </a:srgbClr>
            </a:outerShdw>
          </a:effectLst>
        </p:spPr>
        <p:txBody>
          <a:bodyPr/>
          <a:lstStyle/>
          <a:p>
            <a:endParaRPr lang="en-FJ"/>
          </a:p>
        </p:txBody>
      </p:sp>
      <p:sp>
        <p:nvSpPr>
          <p:cNvPr id="21" name="Shape 19"/>
          <p:cNvSpPr/>
          <p:nvPr/>
        </p:nvSpPr>
        <p:spPr>
          <a:xfrm>
            <a:off x="6803136" y="640080"/>
            <a:ext cx="2011680" cy="45720"/>
          </a:xfrm>
          <a:prstGeom prst="rect">
            <a:avLst/>
          </a:prstGeom>
          <a:solidFill>
            <a:srgbClr val="C86A14"/>
          </a:solidFill>
          <a:ln w="12700">
            <a:solidFill>
              <a:srgbClr val="C86A14"/>
            </a:solidFill>
            <a:prstDash val="solid"/>
          </a:ln>
        </p:spPr>
        <p:txBody>
          <a:bodyPr/>
          <a:lstStyle/>
          <a:p>
            <a:endParaRPr lang="en-FJ"/>
          </a:p>
        </p:txBody>
      </p:sp>
      <p:sp>
        <p:nvSpPr>
          <p:cNvPr id="22" name="Text 20"/>
          <p:cNvSpPr/>
          <p:nvPr/>
        </p:nvSpPr>
        <p:spPr>
          <a:xfrm>
            <a:off x="6876288" y="676656"/>
            <a:ext cx="1865376" cy="347472"/>
          </a:xfrm>
          <a:prstGeom prst="rect">
            <a:avLst/>
          </a:prstGeom>
          <a:noFill/>
          <a:ln/>
        </p:spPr>
        <p:txBody>
          <a:bodyPr wrap="square" lIns="0" tIns="0" rIns="0" bIns="0" rtlCol="0" anchor="ctr"/>
          <a:lstStyle/>
          <a:p>
            <a:pPr marL="0" indent="0" algn="ctr">
              <a:buNone/>
            </a:pPr>
            <a:r>
              <a:rPr lang="en-US" sz="2800" b="1" dirty="0">
                <a:solidFill>
                  <a:srgbClr val="C86A14"/>
                </a:solidFill>
                <a:latin typeface="Calibri" pitchFamily="34" charset="0"/>
                <a:ea typeface="Calibri" pitchFamily="34" charset="-122"/>
                <a:cs typeface="Calibri" pitchFamily="34" charset="-120"/>
              </a:rPr>
              <a:t>17</a:t>
            </a:r>
            <a:endParaRPr lang="en-US" sz="2800" dirty="0"/>
          </a:p>
        </p:txBody>
      </p:sp>
      <p:sp>
        <p:nvSpPr>
          <p:cNvPr id="23" name="Text 21"/>
          <p:cNvSpPr/>
          <p:nvPr/>
        </p:nvSpPr>
        <p:spPr>
          <a:xfrm>
            <a:off x="6858000" y="1042416"/>
            <a:ext cx="1901952" cy="228600"/>
          </a:xfrm>
          <a:prstGeom prst="rect">
            <a:avLst/>
          </a:prstGeom>
          <a:noFill/>
          <a:ln/>
        </p:spPr>
        <p:txBody>
          <a:bodyPr wrap="square" lIns="0" tIns="0" rIns="0" bIns="0" rtlCol="0" anchor="ctr"/>
          <a:lstStyle/>
          <a:p>
            <a:pPr marL="0" indent="0" algn="ctr">
              <a:buNone/>
            </a:pPr>
            <a:r>
              <a:rPr lang="en-US" sz="850" b="1" dirty="0">
                <a:solidFill>
                  <a:srgbClr val="1A1A1A"/>
                </a:solidFill>
              </a:rPr>
              <a:t>Paediatric (&lt; 15 yrs)</a:t>
            </a:r>
            <a:endParaRPr lang="en-US" sz="850" dirty="0"/>
          </a:p>
        </p:txBody>
      </p:sp>
      <p:sp>
        <p:nvSpPr>
          <p:cNvPr id="24" name="Text 22"/>
          <p:cNvSpPr/>
          <p:nvPr/>
        </p:nvSpPr>
        <p:spPr>
          <a:xfrm>
            <a:off x="6858000" y="1289304"/>
            <a:ext cx="1901952" cy="146304"/>
          </a:xfrm>
          <a:prstGeom prst="rect">
            <a:avLst/>
          </a:prstGeom>
          <a:noFill/>
          <a:ln/>
        </p:spPr>
        <p:txBody>
          <a:bodyPr wrap="square" lIns="0" tIns="0" rIns="0" bIns="0" rtlCol="0" anchor="ctr"/>
          <a:lstStyle/>
          <a:p>
            <a:pPr marL="0" indent="0" algn="ctr">
              <a:buNone/>
            </a:pPr>
            <a:r>
              <a:rPr lang="en-US" sz="750" i="1" dirty="0">
                <a:solidFill>
                  <a:srgbClr val="5A5A5A"/>
                </a:solidFill>
              </a:rPr>
              <a:t>Predominantly MTCT</a:t>
            </a:r>
            <a:endParaRPr lang="en-US" sz="750" dirty="0"/>
          </a:p>
        </p:txBody>
      </p:sp>
      <p:sp>
        <p:nvSpPr>
          <p:cNvPr id="25" name="Text 23"/>
          <p:cNvSpPr/>
          <p:nvPr/>
        </p:nvSpPr>
        <p:spPr>
          <a:xfrm>
            <a:off x="164592" y="1508760"/>
            <a:ext cx="8814816" cy="164592"/>
          </a:xfrm>
          <a:prstGeom prst="rect">
            <a:avLst/>
          </a:prstGeom>
          <a:noFill/>
          <a:ln/>
        </p:spPr>
        <p:txBody>
          <a:bodyPr wrap="square" lIns="0" tIns="0" rIns="0" bIns="0" rtlCol="0" anchor="ctr"/>
          <a:lstStyle/>
          <a:p>
            <a:pPr marL="0" indent="0">
              <a:buNone/>
            </a:pPr>
            <a:r>
              <a:rPr lang="en-US" sz="750" i="1" dirty="0">
                <a:solidFill>
                  <a:srgbClr val="5A5A5A"/>
                </a:solidFill>
              </a:rPr>
              <a:t>Non-AIDS deaths: 5 adults. Note: some TB co-infection deaths overlap with AIDS/Non-AIDS categorisation.</a:t>
            </a:r>
            <a:endParaRPr lang="en-US" sz="750" dirty="0"/>
          </a:p>
        </p:txBody>
      </p:sp>
      <p:sp>
        <p:nvSpPr>
          <p:cNvPr id="26" name="Shape 24"/>
          <p:cNvSpPr/>
          <p:nvPr/>
        </p:nvSpPr>
        <p:spPr>
          <a:xfrm>
            <a:off x="164592" y="1719072"/>
            <a:ext cx="4498848" cy="219456"/>
          </a:xfrm>
          <a:prstGeom prst="rect">
            <a:avLst/>
          </a:prstGeom>
          <a:solidFill>
            <a:srgbClr val="007A7A"/>
          </a:solidFill>
          <a:ln w="12700">
            <a:solidFill>
              <a:srgbClr val="007A7A"/>
            </a:solidFill>
            <a:prstDash val="solid"/>
          </a:ln>
        </p:spPr>
        <p:txBody>
          <a:bodyPr/>
          <a:lstStyle/>
          <a:p>
            <a:endParaRPr lang="en-FJ"/>
          </a:p>
        </p:txBody>
      </p:sp>
      <p:sp>
        <p:nvSpPr>
          <p:cNvPr id="27" name="Text 25"/>
          <p:cNvSpPr/>
          <p:nvPr/>
        </p:nvSpPr>
        <p:spPr>
          <a:xfrm>
            <a:off x="164592" y="1719072"/>
            <a:ext cx="4498848" cy="219456"/>
          </a:xfrm>
          <a:prstGeom prst="rect">
            <a:avLst/>
          </a:prstGeom>
          <a:noFill/>
          <a:ln/>
        </p:spPr>
        <p:txBody>
          <a:bodyPr wrap="square" lIns="50800" tIns="50800" rIns="50800" bIns="50800" rtlCol="0" anchor="ctr"/>
          <a:lstStyle/>
          <a:p>
            <a:pPr marL="0" indent="0">
              <a:buNone/>
            </a:pPr>
            <a:r>
              <a:rPr lang="en-US" sz="850" b="1" dirty="0">
                <a:solidFill>
                  <a:srgbClr val="FFFFFF"/>
                </a:solidFill>
              </a:rPr>
              <a:t>Deaths by Age Group and Division — 2025</a:t>
            </a:r>
            <a:endParaRPr lang="en-US" sz="850" dirty="0"/>
          </a:p>
        </p:txBody>
      </p:sp>
      <p:sp>
        <p:nvSpPr>
          <p:cNvPr id="28" name="Shape 26"/>
          <p:cNvSpPr/>
          <p:nvPr/>
        </p:nvSpPr>
        <p:spPr>
          <a:xfrm>
            <a:off x="4828032" y="1719072"/>
            <a:ext cx="4151376" cy="219456"/>
          </a:xfrm>
          <a:prstGeom prst="rect">
            <a:avLst/>
          </a:prstGeom>
          <a:solidFill>
            <a:srgbClr val="007A7A"/>
          </a:solidFill>
          <a:ln w="12700">
            <a:solidFill>
              <a:srgbClr val="007A7A"/>
            </a:solidFill>
            <a:prstDash val="solid"/>
          </a:ln>
        </p:spPr>
        <p:txBody>
          <a:bodyPr/>
          <a:lstStyle/>
          <a:p>
            <a:endParaRPr lang="en-FJ"/>
          </a:p>
        </p:txBody>
      </p:sp>
      <p:sp>
        <p:nvSpPr>
          <p:cNvPr id="29" name="Text 27"/>
          <p:cNvSpPr/>
          <p:nvPr/>
        </p:nvSpPr>
        <p:spPr>
          <a:xfrm>
            <a:off x="4828032" y="1719072"/>
            <a:ext cx="4151376" cy="219456"/>
          </a:xfrm>
          <a:prstGeom prst="rect">
            <a:avLst/>
          </a:prstGeom>
          <a:noFill/>
          <a:ln/>
        </p:spPr>
        <p:txBody>
          <a:bodyPr wrap="square" lIns="50800" tIns="50800" rIns="50800" bIns="50800" rtlCol="0" anchor="ctr"/>
          <a:lstStyle/>
          <a:p>
            <a:pPr marL="0" indent="0">
              <a:buNone/>
            </a:pPr>
            <a:r>
              <a:rPr lang="en-US" sz="850" b="1" dirty="0">
                <a:solidFill>
                  <a:srgbClr val="FFFFFF"/>
                </a:solidFill>
              </a:rPr>
              <a:t>Annual HIV-Related Deaths — Fiji, 2021–2025</a:t>
            </a:r>
            <a:endParaRPr lang="en-US" sz="850" dirty="0"/>
          </a:p>
        </p:txBody>
      </p:sp>
      <p:sp>
        <p:nvSpPr>
          <p:cNvPr id="31" name="Text 29"/>
          <p:cNvSpPr/>
          <p:nvPr/>
        </p:nvSpPr>
        <p:spPr>
          <a:xfrm>
            <a:off x="4828032" y="3749040"/>
            <a:ext cx="4151376" cy="219456"/>
          </a:xfrm>
          <a:prstGeom prst="rect">
            <a:avLst/>
          </a:prstGeom>
          <a:noFill/>
          <a:ln/>
        </p:spPr>
        <p:txBody>
          <a:bodyPr wrap="square" lIns="50800" tIns="50800" rIns="50800" bIns="50800" rtlCol="0" anchor="ctr"/>
          <a:lstStyle/>
          <a:p>
            <a:pPr marL="0" indent="0">
              <a:buNone/>
            </a:pPr>
            <a:r>
              <a:rPr lang="en-US" sz="850" b="1" dirty="0">
                <a:solidFill>
                  <a:srgbClr val="FFFFFF"/>
                </a:solidFill>
              </a:rPr>
              <a:t>2025 Deaths by Cause — Adults &amp; Paediatric</a:t>
            </a:r>
            <a:endParaRPr lang="en-US" sz="850" dirty="0"/>
          </a:p>
        </p:txBody>
      </p:sp>
      <p:graphicFrame>
        <p:nvGraphicFramePr>
          <p:cNvPr id="32" name="Table 0"/>
          <p:cNvGraphicFramePr>
            <a:graphicFrameLocks noGrp="1"/>
          </p:cNvGraphicFramePr>
          <p:nvPr>
            <p:extLst>
              <p:ext uri="{D42A27DB-BD31-4B8C-83A1-F6EECF244321}">
                <p14:modId xmlns:p14="http://schemas.microsoft.com/office/powerpoint/2010/main" val="603269695"/>
              </p:ext>
            </p:extLst>
          </p:nvPr>
        </p:nvGraphicFramePr>
        <p:xfrm>
          <a:off x="164592" y="1982868"/>
          <a:ext cx="4275250" cy="3322320"/>
        </p:xfrm>
        <a:graphic>
          <a:graphicData uri="http://schemas.openxmlformats.org/drawingml/2006/table">
            <a:tbl>
              <a:tblPr/>
              <a:tblGrid>
                <a:gridCol w="955849">
                  <a:extLst>
                    <a:ext uri="{9D8B030D-6E8A-4147-A177-3AD203B41FA5}">
                      <a16:colId xmlns:a16="http://schemas.microsoft.com/office/drawing/2014/main" val="20000"/>
                    </a:ext>
                  </a:extLst>
                </a:gridCol>
                <a:gridCol w="834195">
                  <a:extLst>
                    <a:ext uri="{9D8B030D-6E8A-4147-A177-3AD203B41FA5}">
                      <a16:colId xmlns:a16="http://schemas.microsoft.com/office/drawing/2014/main" val="20001"/>
                    </a:ext>
                  </a:extLst>
                </a:gridCol>
                <a:gridCol w="834195">
                  <a:extLst>
                    <a:ext uri="{9D8B030D-6E8A-4147-A177-3AD203B41FA5}">
                      <a16:colId xmlns:a16="http://schemas.microsoft.com/office/drawing/2014/main" val="20002"/>
                    </a:ext>
                  </a:extLst>
                </a:gridCol>
                <a:gridCol w="834195">
                  <a:extLst>
                    <a:ext uri="{9D8B030D-6E8A-4147-A177-3AD203B41FA5}">
                      <a16:colId xmlns:a16="http://schemas.microsoft.com/office/drawing/2014/main" val="20003"/>
                    </a:ext>
                  </a:extLst>
                </a:gridCol>
                <a:gridCol w="816816">
                  <a:extLst>
                    <a:ext uri="{9D8B030D-6E8A-4147-A177-3AD203B41FA5}">
                      <a16:colId xmlns:a16="http://schemas.microsoft.com/office/drawing/2014/main" val="20004"/>
                    </a:ext>
                  </a:extLst>
                </a:gridCol>
              </a:tblGrid>
              <a:tr h="190850">
                <a:tc>
                  <a:txBody>
                    <a:bodyPr/>
                    <a:lstStyle/>
                    <a:p>
                      <a:pPr marL="0" indent="0" algn="l">
                        <a:buNone/>
                      </a:pPr>
                      <a:r>
                        <a:rPr lang="en-US" sz="800" b="1" dirty="0">
                          <a:solidFill>
                            <a:srgbClr val="FFFFFF"/>
                          </a:solidFill>
                        </a:rPr>
                        <a:t>Age Group</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004850"/>
                    </a:solidFill>
                  </a:tcPr>
                </a:tc>
                <a:tc>
                  <a:txBody>
                    <a:bodyPr/>
                    <a:lstStyle/>
                    <a:p>
                      <a:pPr marL="0" indent="0" algn="ctr">
                        <a:buNone/>
                      </a:pPr>
                      <a:r>
                        <a:rPr lang="en-US" sz="800" b="1" dirty="0">
                          <a:solidFill>
                            <a:srgbClr val="FFFFFF"/>
                          </a:solidFill>
                        </a:rPr>
                        <a:t>Central</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004850"/>
                    </a:solidFill>
                  </a:tcPr>
                </a:tc>
                <a:tc>
                  <a:txBody>
                    <a:bodyPr/>
                    <a:lstStyle/>
                    <a:p>
                      <a:pPr marL="0" indent="0" algn="ctr">
                        <a:buNone/>
                      </a:pPr>
                      <a:r>
                        <a:rPr lang="en-US" sz="800" b="1" dirty="0">
                          <a:solidFill>
                            <a:srgbClr val="FFFFFF"/>
                          </a:solidFill>
                        </a:rPr>
                        <a:t>Western</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004850"/>
                    </a:solidFill>
                  </a:tcPr>
                </a:tc>
                <a:tc>
                  <a:txBody>
                    <a:bodyPr/>
                    <a:lstStyle/>
                    <a:p>
                      <a:pPr marL="0" indent="0" algn="ctr">
                        <a:buNone/>
                      </a:pPr>
                      <a:r>
                        <a:rPr lang="en-US" sz="800" b="1" dirty="0">
                          <a:solidFill>
                            <a:srgbClr val="FFFFFF"/>
                          </a:solidFill>
                        </a:rPr>
                        <a:t>Northern</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004850"/>
                    </a:solidFill>
                  </a:tcPr>
                </a:tc>
                <a:tc>
                  <a:txBody>
                    <a:bodyPr/>
                    <a:lstStyle/>
                    <a:p>
                      <a:pPr marL="0" indent="0" algn="ctr">
                        <a:buNone/>
                      </a:pPr>
                      <a:r>
                        <a:rPr lang="en-US" sz="800" b="1" dirty="0">
                          <a:solidFill>
                            <a:srgbClr val="FFFFFF"/>
                          </a:solidFill>
                        </a:rPr>
                        <a:t>Total</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174F4F"/>
                    </a:solidFill>
                  </a:tcPr>
                </a:tc>
                <a:extLst>
                  <a:ext uri="{0D108BD9-81ED-4DB2-BD59-A6C34878D82A}">
                    <a16:rowId xmlns:a16="http://schemas.microsoft.com/office/drawing/2014/main" val="10000"/>
                  </a:ext>
                </a:extLst>
              </a:tr>
              <a:tr h="190850">
                <a:tc>
                  <a:txBody>
                    <a:bodyPr/>
                    <a:lstStyle/>
                    <a:p>
                      <a:pPr marL="0" indent="0" algn="l">
                        <a:buNone/>
                      </a:pPr>
                      <a:r>
                        <a:rPr lang="en-US" sz="800" b="1" dirty="0">
                          <a:solidFill>
                            <a:srgbClr val="C86A14"/>
                          </a:solidFill>
                        </a:rPr>
                        <a:t>0 – 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b="1" dirty="0">
                          <a:solidFill>
                            <a:srgbClr val="C86A14"/>
                          </a:solidFill>
                        </a:rPr>
                        <a:t>9</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b="1" dirty="0">
                          <a:solidFill>
                            <a:srgbClr val="C86A14"/>
                          </a:solidFill>
                        </a:rPr>
                        <a:t>6</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b="1" dirty="0">
                          <a:solidFill>
                            <a:srgbClr val="C86A14"/>
                          </a:solidFill>
                        </a:rPr>
                        <a:t>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b="1" dirty="0">
                          <a:solidFill>
                            <a:srgbClr val="C86A14"/>
                          </a:solidFill>
                        </a:rPr>
                        <a:t>16</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extLst>
                  <a:ext uri="{0D108BD9-81ED-4DB2-BD59-A6C34878D82A}">
                    <a16:rowId xmlns:a16="http://schemas.microsoft.com/office/drawing/2014/main" val="10001"/>
                  </a:ext>
                </a:extLst>
              </a:tr>
              <a:tr h="190850">
                <a:tc>
                  <a:txBody>
                    <a:bodyPr/>
                    <a:lstStyle/>
                    <a:p>
                      <a:pPr marL="0" indent="0" algn="l">
                        <a:buNone/>
                      </a:pPr>
                      <a:r>
                        <a:rPr lang="en-US" sz="800" dirty="0">
                          <a:solidFill>
                            <a:srgbClr val="1A1A1A"/>
                          </a:solidFill>
                        </a:rPr>
                        <a:t>10 – 14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b="1" dirty="0">
                          <a:solidFill>
                            <a:srgbClr val="004850"/>
                          </a:solidFill>
                        </a:rPr>
                        <a:t>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0850">
                <a:tc>
                  <a:txBody>
                    <a:bodyPr/>
                    <a:lstStyle/>
                    <a:p>
                      <a:pPr marL="0" indent="0" algn="l">
                        <a:buNone/>
                      </a:pPr>
                      <a:r>
                        <a:rPr lang="en-US" sz="800" dirty="0">
                          <a:solidFill>
                            <a:srgbClr val="1A1A1A"/>
                          </a:solidFill>
                        </a:rPr>
                        <a:t>15 – 19</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2</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b="1" dirty="0">
                          <a:solidFill>
                            <a:srgbClr val="004850"/>
                          </a:solidFill>
                        </a:rPr>
                        <a:t>3</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extLst>
                  <a:ext uri="{0D108BD9-81ED-4DB2-BD59-A6C34878D82A}">
                    <a16:rowId xmlns:a16="http://schemas.microsoft.com/office/drawing/2014/main" val="10003"/>
                  </a:ext>
                </a:extLst>
              </a:tr>
              <a:tr h="190850">
                <a:tc>
                  <a:txBody>
                    <a:bodyPr/>
                    <a:lstStyle/>
                    <a:p>
                      <a:pPr marL="0" indent="0" algn="l">
                        <a:buNone/>
                      </a:pPr>
                      <a:r>
                        <a:rPr lang="en-US" sz="800" dirty="0">
                          <a:solidFill>
                            <a:srgbClr val="1A1A1A"/>
                          </a:solidFill>
                        </a:rPr>
                        <a:t>20 – 24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11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2</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b="1" dirty="0">
                          <a:solidFill>
                            <a:srgbClr val="004850"/>
                          </a:solidFill>
                        </a:rPr>
                        <a:t>13</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90850">
                <a:tc>
                  <a:txBody>
                    <a:bodyPr/>
                    <a:lstStyle/>
                    <a:p>
                      <a:pPr marL="0" indent="0" algn="l">
                        <a:buNone/>
                      </a:pPr>
                      <a:r>
                        <a:rPr lang="en-US" sz="800" dirty="0">
                          <a:solidFill>
                            <a:srgbClr val="1A1A1A"/>
                          </a:solidFill>
                        </a:rPr>
                        <a:t>25 – 29</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11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2</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b="1" dirty="0">
                          <a:solidFill>
                            <a:srgbClr val="004850"/>
                          </a:solidFill>
                        </a:rPr>
                        <a:t>17</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extLst>
                  <a:ext uri="{0D108BD9-81ED-4DB2-BD59-A6C34878D82A}">
                    <a16:rowId xmlns:a16="http://schemas.microsoft.com/office/drawing/2014/main" val="10005"/>
                  </a:ext>
                </a:extLst>
              </a:tr>
              <a:tr h="190850">
                <a:tc>
                  <a:txBody>
                    <a:bodyPr/>
                    <a:lstStyle/>
                    <a:p>
                      <a:pPr marL="0" indent="0" algn="l">
                        <a:buNone/>
                      </a:pPr>
                      <a:r>
                        <a:rPr lang="en-US" sz="800" dirty="0">
                          <a:solidFill>
                            <a:srgbClr val="1A1A1A"/>
                          </a:solidFill>
                        </a:rPr>
                        <a:t>30 – 34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13</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5</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b="1" dirty="0">
                          <a:solidFill>
                            <a:srgbClr val="004850"/>
                          </a:solidFill>
                        </a:rPr>
                        <a:t>22</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90850">
                <a:tc>
                  <a:txBody>
                    <a:bodyPr/>
                    <a:lstStyle/>
                    <a:p>
                      <a:pPr marL="0" indent="0" algn="l">
                        <a:buNone/>
                      </a:pPr>
                      <a:r>
                        <a:rPr lang="en-US" sz="800" dirty="0">
                          <a:solidFill>
                            <a:srgbClr val="1A1A1A"/>
                          </a:solidFill>
                        </a:rPr>
                        <a:t>35 – 39</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9</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8</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2</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b="1" dirty="0">
                          <a:solidFill>
                            <a:srgbClr val="004850"/>
                          </a:solidFill>
                        </a:rPr>
                        <a:t>19</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extLst>
                  <a:ext uri="{0D108BD9-81ED-4DB2-BD59-A6C34878D82A}">
                    <a16:rowId xmlns:a16="http://schemas.microsoft.com/office/drawing/2014/main" val="10007"/>
                  </a:ext>
                </a:extLst>
              </a:tr>
              <a:tr h="190850">
                <a:tc>
                  <a:txBody>
                    <a:bodyPr/>
                    <a:lstStyle/>
                    <a:p>
                      <a:pPr marL="0" indent="0" algn="l">
                        <a:buNone/>
                      </a:pPr>
                      <a:r>
                        <a:rPr lang="en-US" sz="800" dirty="0">
                          <a:solidFill>
                            <a:srgbClr val="1A1A1A"/>
                          </a:solidFill>
                        </a:rPr>
                        <a:t>40 – 44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7</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2</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b="1" dirty="0">
                          <a:solidFill>
                            <a:srgbClr val="004850"/>
                          </a:solidFill>
                        </a:rPr>
                        <a:t>10</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90850">
                <a:tc>
                  <a:txBody>
                    <a:bodyPr/>
                    <a:lstStyle/>
                    <a:p>
                      <a:pPr marL="0" indent="0" algn="l">
                        <a:buNone/>
                      </a:pPr>
                      <a:r>
                        <a:rPr lang="en-US" sz="800" dirty="0">
                          <a:solidFill>
                            <a:srgbClr val="1A1A1A"/>
                          </a:solidFill>
                        </a:rPr>
                        <a:t>45 – 49</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2</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b="1" dirty="0">
                          <a:solidFill>
                            <a:srgbClr val="004850"/>
                          </a:solidFill>
                        </a:rPr>
                        <a:t>3</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extLst>
                  <a:ext uri="{0D108BD9-81ED-4DB2-BD59-A6C34878D82A}">
                    <a16:rowId xmlns:a16="http://schemas.microsoft.com/office/drawing/2014/main" val="10009"/>
                  </a:ext>
                </a:extLst>
              </a:tr>
              <a:tr h="190850">
                <a:tc>
                  <a:txBody>
                    <a:bodyPr/>
                    <a:lstStyle/>
                    <a:p>
                      <a:pPr marL="0" indent="0" algn="l">
                        <a:buNone/>
                      </a:pPr>
                      <a:r>
                        <a:rPr lang="en-US" sz="800" dirty="0">
                          <a:solidFill>
                            <a:srgbClr val="1A1A1A"/>
                          </a:solidFill>
                        </a:rPr>
                        <a:t>50 – 54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3</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b="1" dirty="0">
                          <a:solidFill>
                            <a:srgbClr val="004850"/>
                          </a:solidFill>
                        </a:rPr>
                        <a:t>7</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90850">
                <a:tc>
                  <a:txBody>
                    <a:bodyPr/>
                    <a:lstStyle/>
                    <a:p>
                      <a:pPr marL="0" indent="0" algn="l">
                        <a:buNone/>
                      </a:pPr>
                      <a:r>
                        <a:rPr lang="en-US" sz="800" dirty="0">
                          <a:solidFill>
                            <a:srgbClr val="1A1A1A"/>
                          </a:solidFill>
                        </a:rPr>
                        <a:t>55 – 59</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dirty="0">
                          <a:solidFill>
                            <a:srgbClr val="1A1A1A"/>
                          </a:solidFill>
                        </a:rPr>
                        <a:t>–</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tc>
                  <a:txBody>
                    <a:bodyPr/>
                    <a:lstStyle/>
                    <a:p>
                      <a:pPr marL="0" indent="0" algn="r">
                        <a:buNone/>
                      </a:pPr>
                      <a:r>
                        <a:rPr lang="en-US" sz="800" b="1" dirty="0">
                          <a:solidFill>
                            <a:srgbClr val="004850"/>
                          </a:solidFill>
                        </a:rPr>
                        <a:t>2</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6FBFB"/>
                    </a:solidFill>
                  </a:tcPr>
                </a:tc>
                <a:extLst>
                  <a:ext uri="{0D108BD9-81ED-4DB2-BD59-A6C34878D82A}">
                    <a16:rowId xmlns:a16="http://schemas.microsoft.com/office/drawing/2014/main" val="10011"/>
                  </a:ext>
                </a:extLst>
              </a:tr>
              <a:tr h="190850">
                <a:tc>
                  <a:txBody>
                    <a:bodyPr/>
                    <a:lstStyle/>
                    <a:p>
                      <a:pPr marL="0" indent="0" algn="l">
                        <a:buNone/>
                      </a:pPr>
                      <a:r>
                        <a:rPr lang="en-US" sz="800" dirty="0">
                          <a:solidFill>
                            <a:srgbClr val="1A1A1A"/>
                          </a:solidFill>
                        </a:rPr>
                        <a:t>60 – 64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2</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dirty="0">
                          <a:solidFill>
                            <a:srgbClr val="1A1A1A"/>
                          </a:solidFill>
                        </a:rPr>
                        <a:t>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tc>
                  <a:txBody>
                    <a:bodyPr/>
                    <a:lstStyle/>
                    <a:p>
                      <a:pPr marL="0" indent="0" algn="r">
                        <a:buNone/>
                      </a:pPr>
                      <a:r>
                        <a:rPr lang="en-US" sz="800" b="1" dirty="0">
                          <a:solidFill>
                            <a:srgbClr val="004850"/>
                          </a:solidFill>
                        </a:rPr>
                        <a:t>4</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04482">
                <a:tc>
                  <a:txBody>
                    <a:bodyPr/>
                    <a:lstStyle/>
                    <a:p>
                      <a:pPr marL="0" indent="0" algn="l">
                        <a:buNone/>
                      </a:pPr>
                      <a:r>
                        <a:rPr lang="en-US" sz="800" b="1" dirty="0">
                          <a:solidFill>
                            <a:srgbClr val="004850"/>
                          </a:solidFill>
                        </a:rPr>
                        <a:t>Total</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E8F5F5"/>
                    </a:solidFill>
                  </a:tcPr>
                </a:tc>
                <a:tc>
                  <a:txBody>
                    <a:bodyPr/>
                    <a:lstStyle/>
                    <a:p>
                      <a:pPr marL="0" indent="0" algn="r">
                        <a:buNone/>
                      </a:pPr>
                      <a:r>
                        <a:rPr lang="en-US" sz="800" b="1" dirty="0">
                          <a:solidFill>
                            <a:srgbClr val="004850"/>
                          </a:solidFill>
                        </a:rPr>
                        <a:t>68</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E8F5F5"/>
                    </a:solidFill>
                  </a:tcPr>
                </a:tc>
                <a:tc>
                  <a:txBody>
                    <a:bodyPr/>
                    <a:lstStyle/>
                    <a:p>
                      <a:pPr marL="0" indent="0" algn="r">
                        <a:buNone/>
                      </a:pPr>
                      <a:r>
                        <a:rPr lang="en-US" sz="800" b="1" dirty="0">
                          <a:solidFill>
                            <a:srgbClr val="004850"/>
                          </a:solidFill>
                        </a:rPr>
                        <a:t>38</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E8F5F5"/>
                    </a:solidFill>
                  </a:tcPr>
                </a:tc>
                <a:tc>
                  <a:txBody>
                    <a:bodyPr/>
                    <a:lstStyle/>
                    <a:p>
                      <a:pPr marL="0" indent="0" algn="r">
                        <a:buNone/>
                      </a:pPr>
                      <a:r>
                        <a:rPr lang="en-US" sz="800" b="1" dirty="0">
                          <a:solidFill>
                            <a:srgbClr val="004850"/>
                          </a:solidFill>
                        </a:rPr>
                        <a:t>11</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E8F5F5"/>
                    </a:solidFill>
                  </a:tcPr>
                </a:tc>
                <a:tc>
                  <a:txBody>
                    <a:bodyPr/>
                    <a:lstStyle/>
                    <a:p>
                      <a:pPr marL="0" indent="0" algn="r">
                        <a:buNone/>
                      </a:pPr>
                      <a:r>
                        <a:rPr lang="en-US" sz="800" b="1" dirty="0">
                          <a:solidFill>
                            <a:srgbClr val="7A1A1A"/>
                          </a:solidFill>
                        </a:rPr>
                        <a:t>117</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E8F5F5"/>
                    </a:solidFill>
                  </a:tcPr>
                </a:tc>
                <a:extLst>
                  <a:ext uri="{0D108BD9-81ED-4DB2-BD59-A6C34878D82A}">
                    <a16:rowId xmlns:a16="http://schemas.microsoft.com/office/drawing/2014/main" val="10013"/>
                  </a:ext>
                </a:extLst>
              </a:tr>
              <a:tr h="286274">
                <a:tc gridSpan="5">
                  <a:txBody>
                    <a:bodyPr/>
                    <a:lstStyle/>
                    <a:p>
                      <a:pPr marL="0" indent="0" algn="l">
                        <a:buNone/>
                      </a:pPr>
                      <a:r>
                        <a:rPr lang="en-US" sz="800" b="1" dirty="0">
                          <a:solidFill>
                            <a:srgbClr val="92400E"/>
                          </a:solidFill>
                        </a:rPr>
                        <a:t>⚠ 16 of 17 paediatric deaths aged 0–4. Directly linked to 57 MTCT cases in 2025. EMTCT scale-up is an urgent 2026–2030 national priority.</a:t>
                      </a:r>
                      <a:endParaRPr lang="en-US" sz="800" dirty="0"/>
                    </a:p>
                  </a:txBody>
                  <a:tcPr>
                    <a:lnL w="6350" cap="flat" cmpd="sng" algn="ctr">
                      <a:solidFill>
                        <a:srgbClr val="CCDDDD"/>
                      </a:solidFill>
                      <a:prstDash val="solid"/>
                      <a:round/>
                      <a:headEnd type="none" w="med" len="med"/>
                      <a:tailEnd type="none" w="med" len="med"/>
                    </a:lnL>
                    <a:lnR w="6350" cap="flat" cmpd="sng" algn="ctr">
                      <a:solidFill>
                        <a:srgbClr val="CCDDDD"/>
                      </a:solidFill>
                      <a:prstDash val="solid"/>
                      <a:round/>
                      <a:headEnd type="none" w="med" len="med"/>
                      <a:tailEnd type="none" w="med" len="med"/>
                    </a:lnR>
                    <a:lnT w="6350" cap="flat" cmpd="sng" algn="ctr">
                      <a:solidFill>
                        <a:srgbClr val="CCDDDD"/>
                      </a:solidFill>
                      <a:prstDash val="solid"/>
                      <a:round/>
                      <a:headEnd type="none" w="med" len="med"/>
                      <a:tailEnd type="none" w="med" len="med"/>
                    </a:lnT>
                    <a:lnB w="6350" cap="flat" cmpd="sng" algn="ctr">
                      <a:solidFill>
                        <a:srgbClr val="CCDDDD"/>
                      </a:solidFill>
                      <a:prstDash val="solid"/>
                      <a:round/>
                      <a:headEnd type="none" w="med" len="med"/>
                      <a:tailEnd type="none" w="med" len="med"/>
                    </a:lnB>
                    <a:solidFill>
                      <a:srgbClr val="FDF2E9"/>
                    </a:solidFill>
                  </a:tcPr>
                </a:tc>
                <a:tc hMerge="1">
                  <a:txBody>
                    <a:bodyPr/>
                    <a:lstStyle/>
                    <a:p>
                      <a:endParaRPr lang="en-FJ"/>
                    </a:p>
                  </a:txBody>
                  <a:tcPr/>
                </a:tc>
                <a:tc hMerge="1">
                  <a:txBody>
                    <a:bodyPr/>
                    <a:lstStyle/>
                    <a:p>
                      <a:endParaRPr lang="en-FJ"/>
                    </a:p>
                  </a:txBody>
                  <a:tcPr/>
                </a:tc>
                <a:tc hMerge="1">
                  <a:txBody>
                    <a:bodyPr/>
                    <a:lstStyle/>
                    <a:p>
                      <a:endParaRPr lang="en-FJ"/>
                    </a:p>
                  </a:txBody>
                  <a:tcPr/>
                </a:tc>
                <a:tc hMerge="1">
                  <a:txBody>
                    <a:bodyPr/>
                    <a:lstStyle/>
                    <a:p>
                      <a:endParaRPr lang="en-FJ"/>
                    </a:p>
                  </a:txBody>
                  <a:tcPr/>
                </a:tc>
                <a:extLst>
                  <a:ext uri="{0D108BD9-81ED-4DB2-BD59-A6C34878D82A}">
                    <a16:rowId xmlns:a16="http://schemas.microsoft.com/office/drawing/2014/main" val="10014"/>
                  </a:ext>
                </a:extLst>
              </a:tr>
            </a:tbl>
          </a:graphicData>
        </a:graphic>
      </p:graphicFrame>
      <p:graphicFrame>
        <p:nvGraphicFramePr>
          <p:cNvPr id="33" name="Chart 0"/>
          <p:cNvGraphicFramePr/>
          <p:nvPr/>
        </p:nvGraphicFramePr>
        <p:xfrm>
          <a:off x="4828032" y="1956816"/>
          <a:ext cx="4151376" cy="1755648"/>
        </p:xfrm>
        <a:graphic>
          <a:graphicData uri="http://schemas.openxmlformats.org/drawingml/2006/chart">
            <c:chart xmlns:c="http://schemas.openxmlformats.org/drawingml/2006/chart" xmlns:r="http://schemas.openxmlformats.org/officeDocument/2006/relationships" r:id="rId3"/>
          </a:graphicData>
        </a:graphic>
      </p:graphicFrame>
      <p:sp>
        <p:nvSpPr>
          <p:cNvPr id="35" name="Shape 30"/>
          <p:cNvSpPr/>
          <p:nvPr/>
        </p:nvSpPr>
        <p:spPr>
          <a:xfrm>
            <a:off x="0" y="4928616"/>
            <a:ext cx="9144000" cy="214884"/>
          </a:xfrm>
          <a:prstGeom prst="rect">
            <a:avLst/>
          </a:prstGeom>
          <a:solidFill>
            <a:srgbClr val="004850"/>
          </a:solidFill>
          <a:ln w="12700">
            <a:solidFill>
              <a:srgbClr val="004850"/>
            </a:solidFill>
            <a:prstDash val="solid"/>
          </a:ln>
        </p:spPr>
        <p:txBody>
          <a:bodyPr/>
          <a:lstStyle/>
          <a:p>
            <a:endParaRPr lang="en-FJ"/>
          </a:p>
        </p:txBody>
      </p:sp>
      <p:sp>
        <p:nvSpPr>
          <p:cNvPr id="36" name="Text 31"/>
          <p:cNvSpPr/>
          <p:nvPr/>
        </p:nvSpPr>
        <p:spPr>
          <a:xfrm>
            <a:off x="274320" y="4928616"/>
            <a:ext cx="8595360" cy="214884"/>
          </a:xfrm>
          <a:prstGeom prst="rect">
            <a:avLst/>
          </a:prstGeom>
          <a:noFill/>
          <a:ln/>
        </p:spPr>
        <p:txBody>
          <a:bodyPr wrap="square" lIns="0" tIns="0" rIns="0" bIns="0" rtlCol="0" anchor="ctr"/>
          <a:lstStyle/>
          <a:p>
            <a:pPr marL="0" indent="0">
              <a:buNone/>
            </a:pPr>
            <a:r>
              <a:rPr lang="en-US" sz="750" dirty="0">
                <a:solidFill>
                  <a:srgbClr val="90C4C4"/>
                </a:solidFill>
              </a:rPr>
              <a:t>Ministry of Health and Medical Services — SRH &amp; HIV Unit, Fiji  |  National HIV Surveillance Report 2025  |  Source: National HIV Database, MOHMS</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731520" y="822960"/>
            <a:ext cx="7315200" cy="457200"/>
          </a:xfrm>
          <a:prstGeom prst="rect">
            <a:avLst/>
          </a:prstGeom>
          <a:noFill/>
          <a:ln/>
        </p:spPr>
        <p:txBody>
          <a:bodyPr wrap="square" lIns="0" tIns="0" rIns="0" bIns="0" rtlCol="0" anchor="ctr"/>
          <a:lstStyle/>
          <a:p>
            <a:pPr marL="0" indent="0">
              <a:buNone/>
            </a:pPr>
            <a:r>
              <a:rPr lang="en-US" sz="1200" b="1" kern="0" spc="400" dirty="0">
                <a:solidFill>
                  <a:srgbClr val="C86A14"/>
                </a:solidFill>
                <a:latin typeface="Calibri" pitchFamily="34" charset="0"/>
                <a:ea typeface="Calibri" pitchFamily="34" charset="-122"/>
                <a:cs typeface="Calibri" pitchFamily="34" charset="-120"/>
              </a:rPr>
              <a:t>SECTION 5</a:t>
            </a:r>
            <a:endParaRPr lang="en-US" sz="1200" dirty="0"/>
          </a:p>
        </p:txBody>
      </p:sp>
      <p:sp>
        <p:nvSpPr>
          <p:cNvPr id="5" name="Text 3"/>
          <p:cNvSpPr/>
          <p:nvPr/>
        </p:nvSpPr>
        <p:spPr>
          <a:xfrm>
            <a:off x="731520" y="1298448"/>
            <a:ext cx="7772400" cy="164592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Treatment</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Cascade</a:t>
            </a:r>
            <a:endParaRPr lang="en-US" sz="4400" dirty="0"/>
          </a:p>
        </p:txBody>
      </p:sp>
      <p:sp>
        <p:nvSpPr>
          <p:cNvPr id="6" name="Text 4"/>
          <p:cNvSpPr/>
          <p:nvPr/>
        </p:nvSpPr>
        <p:spPr>
          <a:xfrm>
            <a:off x="731520" y="2971800"/>
            <a:ext cx="7772400" cy="411480"/>
          </a:xfrm>
          <a:prstGeom prst="rect">
            <a:avLst/>
          </a:prstGeom>
          <a:noFill/>
          <a:ln/>
        </p:spPr>
        <p:txBody>
          <a:bodyPr wrap="square" lIns="0" tIns="0" rIns="0" bIns="0" rtlCol="0" anchor="ctr"/>
          <a:lstStyle/>
          <a:p>
            <a:pPr marL="0" indent="0">
              <a:buNone/>
            </a:pPr>
            <a:r>
              <a:rPr lang="en-US" sz="1300" i="1" dirty="0">
                <a:solidFill>
                  <a:srgbClr val="C8E6E6"/>
                </a:solidFill>
                <a:latin typeface="Calibri" pitchFamily="34" charset="0"/>
                <a:ea typeface="Calibri" pitchFamily="34" charset="-122"/>
                <a:cs typeface="Calibri" pitchFamily="34" charset="-120"/>
              </a:rPr>
              <a:t>PLHIV known  |  On ART  |  Viral suppression  |  UNAIDS 95-95-95</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HIV Treatment Cascade — Fiji, 2020–2025</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850" b="1" dirty="0">
                <a:solidFill>
                  <a:srgbClr val="C86A14"/>
                </a:solidFill>
                <a:latin typeface="Calibri" pitchFamily="34" charset="0"/>
                <a:ea typeface="Calibri" pitchFamily="34" charset="-122"/>
                <a:cs typeface="Calibri" pitchFamily="34" charset="-120"/>
              </a:rPr>
              <a:t>TREATMENT CASCADE</a:t>
            </a:r>
            <a:endParaRPr lang="en-US" sz="85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graphicFrame>
        <p:nvGraphicFramePr>
          <p:cNvPr id="8" name="Chart 0"/>
          <p:cNvGraphicFramePr/>
          <p:nvPr/>
        </p:nvGraphicFramePr>
        <p:xfrm>
          <a:off x="274320" y="749808"/>
          <a:ext cx="5394960" cy="3154680"/>
        </p:xfrm>
        <a:graphic>
          <a:graphicData uri="http://schemas.openxmlformats.org/drawingml/2006/chart">
            <c:chart xmlns:c="http://schemas.openxmlformats.org/drawingml/2006/chart" xmlns:r="http://schemas.openxmlformats.org/officeDocument/2006/relationships" r:id="rId3"/>
          </a:graphicData>
        </a:graphic>
      </p:graphicFrame>
      <p:sp>
        <p:nvSpPr>
          <p:cNvPr id="9" name="Shape 6"/>
          <p:cNvSpPr/>
          <p:nvPr/>
        </p:nvSpPr>
        <p:spPr>
          <a:xfrm>
            <a:off x="5897880" y="804672"/>
            <a:ext cx="1554480" cy="1572768"/>
          </a:xfrm>
          <a:prstGeom prst="rect">
            <a:avLst/>
          </a:prstGeom>
          <a:solidFill>
            <a:srgbClr val="004850"/>
          </a:solidFill>
          <a:ln w="12700">
            <a:solidFill>
              <a:srgbClr val="004850"/>
            </a:solidFill>
            <a:prstDash val="solid"/>
          </a:ln>
        </p:spPr>
        <p:txBody>
          <a:bodyPr/>
          <a:lstStyle/>
          <a:p>
            <a:endParaRPr lang="en-FJ"/>
          </a:p>
        </p:txBody>
      </p:sp>
      <p:sp>
        <p:nvSpPr>
          <p:cNvPr id="10" name="Text 7"/>
          <p:cNvSpPr/>
          <p:nvPr/>
        </p:nvSpPr>
        <p:spPr>
          <a:xfrm>
            <a:off x="5943600" y="896112"/>
            <a:ext cx="1463040" cy="530352"/>
          </a:xfrm>
          <a:prstGeom prst="rect">
            <a:avLst/>
          </a:prstGeom>
          <a:noFill/>
          <a:ln/>
        </p:spPr>
        <p:txBody>
          <a:bodyPr wrap="square" lIns="0" tIns="0" rIns="0" bIns="0"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3,535</a:t>
            </a:r>
            <a:endParaRPr lang="en-US" sz="2400" dirty="0"/>
          </a:p>
        </p:txBody>
      </p:sp>
      <p:sp>
        <p:nvSpPr>
          <p:cNvPr id="11" name="Text 8"/>
          <p:cNvSpPr/>
          <p:nvPr/>
        </p:nvSpPr>
        <p:spPr>
          <a:xfrm>
            <a:off x="5943600" y="1399032"/>
            <a:ext cx="1463040" cy="5029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Known PLHIV</a:t>
            </a:r>
            <a:endParaRPr lang="en-US" sz="900" dirty="0"/>
          </a:p>
        </p:txBody>
      </p:sp>
      <p:sp>
        <p:nvSpPr>
          <p:cNvPr id="12" name="Text 9"/>
          <p:cNvSpPr/>
          <p:nvPr/>
        </p:nvSpPr>
        <p:spPr>
          <a:xfrm>
            <a:off x="5943600" y="1883664"/>
            <a:ext cx="1463040" cy="45720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58% of</a:t>
            </a:r>
            <a:endParaRPr lang="en-US" sz="850" dirty="0"/>
          </a:p>
          <a:p>
            <a:pPr marL="0" indent="0" algn="ctr">
              <a:buNone/>
            </a:pPr>
            <a:r>
              <a:rPr lang="en-US" sz="850" i="1" dirty="0">
                <a:solidFill>
                  <a:srgbClr val="C8E6E6"/>
                </a:solidFill>
                <a:latin typeface="Calibri" pitchFamily="34" charset="0"/>
                <a:ea typeface="Calibri" pitchFamily="34" charset="-122"/>
                <a:cs typeface="Calibri" pitchFamily="34" charset="-120"/>
              </a:rPr>
              <a:t>UNAIDS est.</a:t>
            </a:r>
            <a:endParaRPr lang="en-US" sz="850" dirty="0"/>
          </a:p>
        </p:txBody>
      </p:sp>
      <p:sp>
        <p:nvSpPr>
          <p:cNvPr id="13" name="Shape 10"/>
          <p:cNvSpPr/>
          <p:nvPr/>
        </p:nvSpPr>
        <p:spPr>
          <a:xfrm>
            <a:off x="7543800" y="804672"/>
            <a:ext cx="1554480" cy="1572768"/>
          </a:xfrm>
          <a:prstGeom prst="rect">
            <a:avLst/>
          </a:prstGeom>
          <a:solidFill>
            <a:srgbClr val="007A7A"/>
          </a:solidFill>
          <a:ln w="12700">
            <a:solidFill>
              <a:srgbClr val="007A7A"/>
            </a:solidFill>
            <a:prstDash val="solid"/>
          </a:ln>
        </p:spPr>
        <p:txBody>
          <a:bodyPr/>
          <a:lstStyle/>
          <a:p>
            <a:endParaRPr lang="en-FJ"/>
          </a:p>
        </p:txBody>
      </p:sp>
      <p:sp>
        <p:nvSpPr>
          <p:cNvPr id="14" name="Text 11"/>
          <p:cNvSpPr/>
          <p:nvPr/>
        </p:nvSpPr>
        <p:spPr>
          <a:xfrm>
            <a:off x="7589520" y="896112"/>
            <a:ext cx="1463040" cy="530352"/>
          </a:xfrm>
          <a:prstGeom prst="rect">
            <a:avLst/>
          </a:prstGeom>
          <a:noFill/>
          <a:ln/>
        </p:spPr>
        <p:txBody>
          <a:bodyPr wrap="square" lIns="0" tIns="0" rIns="0" bIns="0"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1,979</a:t>
            </a:r>
            <a:endParaRPr lang="en-US" sz="2400" dirty="0"/>
          </a:p>
        </p:txBody>
      </p:sp>
      <p:sp>
        <p:nvSpPr>
          <p:cNvPr id="15" name="Text 12"/>
          <p:cNvSpPr/>
          <p:nvPr/>
        </p:nvSpPr>
        <p:spPr>
          <a:xfrm>
            <a:off x="7589520" y="1399032"/>
            <a:ext cx="1463040" cy="5029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On ART</a:t>
            </a:r>
            <a:endParaRPr lang="en-US" sz="900" dirty="0"/>
          </a:p>
        </p:txBody>
      </p:sp>
      <p:sp>
        <p:nvSpPr>
          <p:cNvPr id="16" name="Text 13"/>
          <p:cNvSpPr/>
          <p:nvPr/>
        </p:nvSpPr>
        <p:spPr>
          <a:xfrm>
            <a:off x="7589520" y="1883664"/>
            <a:ext cx="1463040" cy="45720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56% of</a:t>
            </a:r>
            <a:endParaRPr lang="en-US" sz="850" dirty="0"/>
          </a:p>
          <a:p>
            <a:pPr marL="0" indent="0" algn="ctr">
              <a:buNone/>
            </a:pPr>
            <a:r>
              <a:rPr lang="en-US" sz="850" i="1" dirty="0">
                <a:solidFill>
                  <a:srgbClr val="C8E6E6"/>
                </a:solidFill>
                <a:latin typeface="Calibri" pitchFamily="34" charset="0"/>
                <a:ea typeface="Calibri" pitchFamily="34" charset="-122"/>
                <a:cs typeface="Calibri" pitchFamily="34" charset="-120"/>
              </a:rPr>
              <a:t>known</a:t>
            </a:r>
            <a:endParaRPr lang="en-US" sz="850" dirty="0"/>
          </a:p>
        </p:txBody>
      </p:sp>
      <p:sp>
        <p:nvSpPr>
          <p:cNvPr id="17" name="Shape 14"/>
          <p:cNvSpPr/>
          <p:nvPr/>
        </p:nvSpPr>
        <p:spPr>
          <a:xfrm>
            <a:off x="5897880" y="2496312"/>
            <a:ext cx="1554480" cy="1572768"/>
          </a:xfrm>
          <a:prstGeom prst="rect">
            <a:avLst/>
          </a:prstGeom>
          <a:solidFill>
            <a:srgbClr val="C86A14"/>
          </a:solidFill>
          <a:ln w="12700">
            <a:solidFill>
              <a:srgbClr val="C86A14"/>
            </a:solidFill>
            <a:prstDash val="solid"/>
          </a:ln>
        </p:spPr>
        <p:txBody>
          <a:bodyPr/>
          <a:lstStyle/>
          <a:p>
            <a:endParaRPr lang="en-FJ"/>
          </a:p>
        </p:txBody>
      </p:sp>
      <p:sp>
        <p:nvSpPr>
          <p:cNvPr id="18" name="Text 15"/>
          <p:cNvSpPr/>
          <p:nvPr/>
        </p:nvSpPr>
        <p:spPr>
          <a:xfrm>
            <a:off x="5943600" y="2587752"/>
            <a:ext cx="1463040" cy="530352"/>
          </a:xfrm>
          <a:prstGeom prst="rect">
            <a:avLst/>
          </a:prstGeom>
          <a:noFill/>
          <a:ln/>
        </p:spPr>
        <p:txBody>
          <a:bodyPr wrap="square" lIns="0" tIns="0" rIns="0" bIns="0"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288</a:t>
            </a:r>
            <a:endParaRPr lang="en-US" sz="2400" dirty="0"/>
          </a:p>
        </p:txBody>
      </p:sp>
      <p:sp>
        <p:nvSpPr>
          <p:cNvPr id="19" name="Text 16"/>
          <p:cNvSpPr/>
          <p:nvPr/>
        </p:nvSpPr>
        <p:spPr>
          <a:xfrm>
            <a:off x="5943600" y="3090672"/>
            <a:ext cx="1463040" cy="5029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Virally</a:t>
            </a:r>
            <a:endParaRPr lang="en-US" sz="900" dirty="0"/>
          </a:p>
          <a:p>
            <a:pPr marL="0" indent="0" algn="ctr">
              <a:buNone/>
            </a:pPr>
            <a:r>
              <a:rPr lang="en-US" sz="900" b="1" dirty="0">
                <a:solidFill>
                  <a:srgbClr val="FFFFFF"/>
                </a:solidFill>
                <a:latin typeface="Calibri" pitchFamily="34" charset="0"/>
                <a:ea typeface="Calibri" pitchFamily="34" charset="-122"/>
                <a:cs typeface="Calibri" pitchFamily="34" charset="-120"/>
              </a:rPr>
              <a:t>Suppressed</a:t>
            </a:r>
            <a:endParaRPr lang="en-US" sz="900" dirty="0"/>
          </a:p>
        </p:txBody>
      </p:sp>
      <p:sp>
        <p:nvSpPr>
          <p:cNvPr id="20" name="Text 17"/>
          <p:cNvSpPr/>
          <p:nvPr/>
        </p:nvSpPr>
        <p:spPr>
          <a:xfrm>
            <a:off x="5943600" y="3575304"/>
            <a:ext cx="1463040" cy="45720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14.6%</a:t>
            </a:r>
            <a:endParaRPr lang="en-US" sz="850" dirty="0"/>
          </a:p>
          <a:p>
            <a:pPr marL="0" indent="0" algn="ctr">
              <a:buNone/>
            </a:pPr>
            <a:r>
              <a:rPr lang="en-US" sz="850" i="1" dirty="0">
                <a:solidFill>
                  <a:srgbClr val="C8E6E6"/>
                </a:solidFill>
                <a:latin typeface="Calibri" pitchFamily="34" charset="0"/>
                <a:ea typeface="Calibri" pitchFamily="34" charset="-122"/>
                <a:cs typeface="Calibri" pitchFamily="34" charset="-120"/>
              </a:rPr>
              <a:t>of ART</a:t>
            </a:r>
            <a:endParaRPr lang="en-US" sz="850" dirty="0"/>
          </a:p>
        </p:txBody>
      </p:sp>
      <p:sp>
        <p:nvSpPr>
          <p:cNvPr id="21" name="Shape 18"/>
          <p:cNvSpPr/>
          <p:nvPr/>
        </p:nvSpPr>
        <p:spPr>
          <a:xfrm>
            <a:off x="7543800" y="2496312"/>
            <a:ext cx="1554480" cy="1572768"/>
          </a:xfrm>
          <a:prstGeom prst="rect">
            <a:avLst/>
          </a:prstGeom>
          <a:solidFill>
            <a:srgbClr val="7A1E1E"/>
          </a:solidFill>
          <a:ln w="12700">
            <a:solidFill>
              <a:srgbClr val="7A1E1E"/>
            </a:solidFill>
            <a:prstDash val="solid"/>
          </a:ln>
        </p:spPr>
        <p:txBody>
          <a:bodyPr/>
          <a:lstStyle/>
          <a:p>
            <a:endParaRPr lang="en-FJ"/>
          </a:p>
        </p:txBody>
      </p:sp>
      <p:sp>
        <p:nvSpPr>
          <p:cNvPr id="22" name="Text 19"/>
          <p:cNvSpPr/>
          <p:nvPr/>
        </p:nvSpPr>
        <p:spPr>
          <a:xfrm>
            <a:off x="7589520" y="2587752"/>
            <a:ext cx="1463040" cy="530352"/>
          </a:xfrm>
          <a:prstGeom prst="rect">
            <a:avLst/>
          </a:prstGeom>
          <a:noFill/>
          <a:ln/>
        </p:spPr>
        <p:txBody>
          <a:bodyPr wrap="square" lIns="0" tIns="0" rIns="0" bIns="0"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1,691</a:t>
            </a:r>
            <a:endParaRPr lang="en-US" sz="2400" dirty="0"/>
          </a:p>
        </p:txBody>
      </p:sp>
      <p:sp>
        <p:nvSpPr>
          <p:cNvPr id="23" name="Text 20"/>
          <p:cNvSpPr/>
          <p:nvPr/>
        </p:nvSpPr>
        <p:spPr>
          <a:xfrm>
            <a:off x="7589520" y="3090672"/>
            <a:ext cx="1463040" cy="5029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Not Virally</a:t>
            </a:r>
            <a:endParaRPr lang="en-US" sz="900" dirty="0"/>
          </a:p>
          <a:p>
            <a:pPr marL="0" indent="0" algn="ctr">
              <a:buNone/>
            </a:pPr>
            <a:r>
              <a:rPr lang="en-US" sz="900" b="1" dirty="0">
                <a:solidFill>
                  <a:srgbClr val="FFFFFF"/>
                </a:solidFill>
                <a:latin typeface="Calibri" pitchFamily="34" charset="0"/>
                <a:ea typeface="Calibri" pitchFamily="34" charset="-122"/>
                <a:cs typeface="Calibri" pitchFamily="34" charset="-120"/>
              </a:rPr>
              <a:t>Suppressed</a:t>
            </a:r>
            <a:endParaRPr lang="en-US" sz="900" dirty="0"/>
          </a:p>
        </p:txBody>
      </p:sp>
      <p:sp>
        <p:nvSpPr>
          <p:cNvPr id="24" name="Text 21"/>
          <p:cNvSpPr/>
          <p:nvPr/>
        </p:nvSpPr>
        <p:spPr>
          <a:xfrm>
            <a:off x="7589520" y="3575304"/>
            <a:ext cx="1463040" cy="45720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Gap to close</a:t>
            </a:r>
            <a:endParaRPr lang="en-US" sz="850" dirty="0"/>
          </a:p>
        </p:txBody>
      </p:sp>
      <p:sp>
        <p:nvSpPr>
          <p:cNvPr id="25" name="Shape 22"/>
          <p:cNvSpPr/>
          <p:nvPr/>
        </p:nvSpPr>
        <p:spPr>
          <a:xfrm>
            <a:off x="274320" y="4096512"/>
            <a:ext cx="8595360" cy="768096"/>
          </a:xfrm>
          <a:prstGeom prst="rect">
            <a:avLst/>
          </a:prstGeom>
          <a:solidFill>
            <a:srgbClr val="004850"/>
          </a:solidFill>
          <a:ln w="12700">
            <a:solidFill>
              <a:srgbClr val="004850"/>
            </a:solidFill>
            <a:prstDash val="solid"/>
          </a:ln>
        </p:spPr>
        <p:txBody>
          <a:bodyPr/>
          <a:lstStyle/>
          <a:p>
            <a:endParaRPr lang="en-FJ"/>
          </a:p>
        </p:txBody>
      </p:sp>
      <p:sp>
        <p:nvSpPr>
          <p:cNvPr id="26" name="Shape 23"/>
          <p:cNvSpPr/>
          <p:nvPr/>
        </p:nvSpPr>
        <p:spPr>
          <a:xfrm>
            <a:off x="274320" y="4101714"/>
            <a:ext cx="73152" cy="749808"/>
          </a:xfrm>
          <a:prstGeom prst="rect">
            <a:avLst/>
          </a:prstGeom>
          <a:solidFill>
            <a:srgbClr val="C86A14"/>
          </a:solidFill>
          <a:ln w="12700">
            <a:solidFill>
              <a:srgbClr val="C86A14"/>
            </a:solidFill>
            <a:prstDash val="solid"/>
          </a:ln>
        </p:spPr>
        <p:txBody>
          <a:bodyPr/>
          <a:lstStyle/>
          <a:p>
            <a:endParaRPr lang="en-FJ"/>
          </a:p>
        </p:txBody>
      </p:sp>
      <p:sp>
        <p:nvSpPr>
          <p:cNvPr id="27" name="Text 24"/>
          <p:cNvSpPr/>
          <p:nvPr/>
        </p:nvSpPr>
        <p:spPr>
          <a:xfrm>
            <a:off x="438316" y="4145429"/>
            <a:ext cx="8431363" cy="685800"/>
          </a:xfrm>
          <a:prstGeom prst="rect">
            <a:avLst/>
          </a:prstGeom>
          <a:noFill/>
          <a:ln/>
        </p:spPr>
        <p:txBody>
          <a:bodyPr wrap="square" lIns="0" tIns="0" rIns="0" bIns="0" rtlCol="0" anchor="ctr"/>
          <a:lstStyle/>
          <a:p>
            <a:pPr marL="0" indent="0">
              <a:buNone/>
            </a:pPr>
            <a:r>
              <a:rPr lang="en-US" sz="1050" dirty="0">
                <a:solidFill>
                  <a:srgbClr val="FFFFFF"/>
                </a:solidFill>
                <a:latin typeface="Calibri" pitchFamily="34" charset="0"/>
                <a:ea typeface="Calibri" pitchFamily="34" charset="-122"/>
                <a:cs typeface="Calibri" pitchFamily="34" charset="-120"/>
              </a:rPr>
              <a:t>Cascade Gap: Of 3,535 known PLHIV, only 288 (8.1%) are virally suppressed* — far below the UNAIDS 95-95-95 target. Urgent action needed to close treatment and suppression gaps.</a:t>
            </a:r>
          </a:p>
          <a:p>
            <a:pPr marL="0" indent="0">
              <a:buNone/>
            </a:pPr>
            <a:r>
              <a:rPr lang="en-US" sz="1050" dirty="0">
                <a:solidFill>
                  <a:srgbClr val="FFFFFF"/>
                </a:solidFill>
                <a:latin typeface="Calibri" pitchFamily="34" charset="0"/>
                <a:cs typeface="Calibri" pitchFamily="34" charset="-120"/>
              </a:rPr>
              <a:t>*Note that 8.1% does not represent the 3</a:t>
            </a:r>
            <a:r>
              <a:rPr lang="en-US" sz="1050" baseline="30000" dirty="0">
                <a:solidFill>
                  <a:srgbClr val="FFFFFF"/>
                </a:solidFill>
                <a:latin typeface="Calibri" pitchFamily="34" charset="0"/>
                <a:cs typeface="Calibri" pitchFamily="34" charset="-120"/>
              </a:rPr>
              <a:t>rd</a:t>
            </a:r>
            <a:r>
              <a:rPr lang="en-US" sz="1050" dirty="0">
                <a:solidFill>
                  <a:srgbClr val="FFFFFF"/>
                </a:solidFill>
                <a:latin typeface="Calibri" pitchFamily="34" charset="0"/>
                <a:cs typeface="Calibri" pitchFamily="34" charset="-120"/>
              </a:rPr>
              <a:t> 95%. UNAIDS requires that 50% of the cohort of PLHIV on treatment must have received a viral load test. This requirement has not been achieved by Fiji since 2019. As such, the epidemic of HIV will continue to evolve given the high rates of unsuppressed viral load.</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Progress Against UNAIDS 95-95-95 Targets — 2022–2025</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850" b="1" dirty="0">
                <a:solidFill>
                  <a:srgbClr val="C86A14"/>
                </a:solidFill>
                <a:latin typeface="Calibri" pitchFamily="34" charset="0"/>
                <a:ea typeface="Calibri" pitchFamily="34" charset="-122"/>
                <a:cs typeface="Calibri" pitchFamily="34" charset="-120"/>
              </a:rPr>
              <a:t>TREATMENT CASCADE</a:t>
            </a:r>
            <a:endParaRPr lang="en-US" sz="85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graphicFrame>
        <p:nvGraphicFramePr>
          <p:cNvPr id="20" name="Table 0"/>
          <p:cNvGraphicFramePr>
            <a:graphicFrameLocks noGrp="1"/>
          </p:cNvGraphicFramePr>
          <p:nvPr>
            <p:extLst>
              <p:ext uri="{D42A27DB-BD31-4B8C-83A1-F6EECF244321}">
                <p14:modId xmlns:p14="http://schemas.microsoft.com/office/powerpoint/2010/main" val="190742601"/>
              </p:ext>
            </p:extLst>
          </p:nvPr>
        </p:nvGraphicFramePr>
        <p:xfrm>
          <a:off x="274320" y="777240"/>
          <a:ext cx="8595360" cy="906780"/>
        </p:xfrm>
        <a:graphic>
          <a:graphicData uri="http://schemas.openxmlformats.org/drawingml/2006/table">
            <a:tbl>
              <a:tblPr/>
              <a:tblGrid>
                <a:gridCol w="320040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100584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0">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Indicator</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2025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95% UNAIDS Targets</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extLst>
                  <a:ext uri="{0D108BD9-81ED-4DB2-BD59-A6C34878D82A}">
                    <a16:rowId xmlns:a16="http://schemas.microsoft.com/office/drawing/2014/main" val="10000"/>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Known PLHIV (% of UNAIDS estimate)</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27.8%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29.6%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35.0%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1000" dirty="0">
                          <a:solidFill>
                            <a:srgbClr val="1A1A1A"/>
                          </a:solidFill>
                          <a:latin typeface="Calibri" pitchFamily="34" charset="0"/>
                          <a:ea typeface="Calibri" pitchFamily="34" charset="-122"/>
                          <a:cs typeface="Calibri" pitchFamily="34" charset="-120"/>
                        </a:rPr>
                        <a:t>58.0%</a:t>
                      </a:r>
                      <a:endParaRPr lang="en-US" sz="100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95.0%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1"/>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On ART (% of UNAIDS estimate)</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15.1%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12.3%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23.9%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1A1A1A"/>
                          </a:solidFill>
                          <a:latin typeface="Calibri" pitchFamily="34" charset="0"/>
                          <a:ea typeface="Calibri" pitchFamily="34" charset="-122"/>
                          <a:cs typeface="Calibri" pitchFamily="34" charset="-120"/>
                        </a:rPr>
                        <a:t>32.4%</a:t>
                      </a:r>
                      <a:endParaRPr lang="en-US" sz="100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95.0%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Virally Suppressed (% of UNAIDS estimate)</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1000" dirty="0">
                          <a:solidFill>
                            <a:srgbClr val="1A1A1A"/>
                          </a:solidFill>
                          <a:latin typeface="Calibri" pitchFamily="34" charset="0"/>
                          <a:ea typeface="Calibri" pitchFamily="34" charset="-122"/>
                          <a:cs typeface="Calibri" pitchFamily="34" charset="-120"/>
                        </a:rPr>
                        <a:t>4.7%</a:t>
                      </a:r>
                      <a:endParaRPr lang="en-US" sz="100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95.0%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C8E6E6"/>
                    </a:solidFill>
                  </a:tcPr>
                </a:tc>
                <a:extLst>
                  <a:ext uri="{0D108BD9-81ED-4DB2-BD59-A6C34878D82A}">
                    <a16:rowId xmlns:a16="http://schemas.microsoft.com/office/drawing/2014/main" val="10003"/>
                  </a:ext>
                </a:extLst>
              </a:tr>
            </a:tbl>
          </a:graphicData>
        </a:graphic>
      </p:graphicFrame>
      <p:sp>
        <p:nvSpPr>
          <p:cNvPr id="9" name="Shape 6"/>
          <p:cNvSpPr/>
          <p:nvPr/>
        </p:nvSpPr>
        <p:spPr>
          <a:xfrm>
            <a:off x="256032" y="1965960"/>
            <a:ext cx="2798064" cy="1719072"/>
          </a:xfrm>
          <a:prstGeom prst="rect">
            <a:avLst/>
          </a:prstGeom>
          <a:solidFill>
            <a:srgbClr val="004850"/>
          </a:solidFill>
          <a:ln w="12700">
            <a:solidFill>
              <a:srgbClr val="004850"/>
            </a:solidFill>
            <a:prstDash val="solid"/>
          </a:ln>
        </p:spPr>
        <p:txBody>
          <a:bodyPr/>
          <a:lstStyle/>
          <a:p>
            <a:endParaRPr lang="en-FJ"/>
          </a:p>
        </p:txBody>
      </p:sp>
      <p:sp>
        <p:nvSpPr>
          <p:cNvPr id="10" name="Text 7"/>
          <p:cNvSpPr/>
          <p:nvPr/>
        </p:nvSpPr>
        <p:spPr>
          <a:xfrm>
            <a:off x="347472" y="2011680"/>
            <a:ext cx="2615184" cy="256032"/>
          </a:xfrm>
          <a:prstGeom prst="rect">
            <a:avLst/>
          </a:prstGeom>
          <a:noFill/>
          <a:ln/>
        </p:spPr>
        <p:txBody>
          <a:bodyPr wrap="square" lIns="0" tIns="0" rIns="0" bIns="0" rtlCol="0" anchor="ctr"/>
          <a:lstStyle/>
          <a:p>
            <a:pPr marL="0" indent="0" algn="ctr">
              <a:buNone/>
            </a:pPr>
            <a:r>
              <a:rPr lang="en-US" sz="850" b="1" kern="0" spc="300" dirty="0">
                <a:solidFill>
                  <a:srgbClr val="C8E6E6"/>
                </a:solidFill>
                <a:latin typeface="Calibri" pitchFamily="34" charset="0"/>
                <a:ea typeface="Calibri" pitchFamily="34" charset="-122"/>
                <a:cs typeface="Calibri" pitchFamily="34" charset="-120"/>
              </a:rPr>
              <a:t>GAP</a:t>
            </a:r>
            <a:endParaRPr lang="en-US" sz="850" dirty="0"/>
          </a:p>
        </p:txBody>
      </p:sp>
      <p:sp>
        <p:nvSpPr>
          <p:cNvPr id="11" name="Text 8"/>
          <p:cNvSpPr/>
          <p:nvPr/>
        </p:nvSpPr>
        <p:spPr>
          <a:xfrm>
            <a:off x="347472" y="2212848"/>
            <a:ext cx="2615184" cy="713232"/>
          </a:xfrm>
          <a:prstGeom prst="rect">
            <a:avLst/>
          </a:prstGeom>
          <a:noFill/>
          <a:ln/>
        </p:spPr>
        <p:txBody>
          <a:bodyPr wrap="square" lIns="0" tIns="0" rIns="0" bIns="0" rtlCol="0" anchor="ctr"/>
          <a:lstStyle/>
          <a:p>
            <a:pPr marL="0" indent="0" algn="ctr">
              <a:buNone/>
            </a:pPr>
            <a:r>
              <a:rPr lang="en-US" sz="4600" b="1" dirty="0">
                <a:solidFill>
                  <a:srgbClr val="FFFFFF"/>
                </a:solidFill>
                <a:latin typeface="Calibri" pitchFamily="34" charset="0"/>
                <a:ea typeface="Calibri" pitchFamily="34" charset="-122"/>
                <a:cs typeface="Calibri" pitchFamily="34" charset="-120"/>
              </a:rPr>
              <a:t>42%</a:t>
            </a:r>
            <a:endParaRPr lang="en-US" sz="4600" dirty="0"/>
          </a:p>
        </p:txBody>
      </p:sp>
      <p:sp>
        <p:nvSpPr>
          <p:cNvPr id="12" name="Text 9"/>
          <p:cNvSpPr/>
          <p:nvPr/>
        </p:nvSpPr>
        <p:spPr>
          <a:xfrm>
            <a:off x="347472" y="2907792"/>
            <a:ext cx="2615184" cy="274320"/>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Diagnosis Gap</a:t>
            </a:r>
            <a:endParaRPr lang="en-US" sz="1000" dirty="0"/>
          </a:p>
        </p:txBody>
      </p:sp>
      <p:sp>
        <p:nvSpPr>
          <p:cNvPr id="13" name="Text 10"/>
          <p:cNvSpPr/>
          <p:nvPr/>
        </p:nvSpPr>
        <p:spPr>
          <a:xfrm>
            <a:off x="347472" y="3172968"/>
            <a:ext cx="2615184" cy="45720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42% of estimated PLHIV do not yet know their status</a:t>
            </a:r>
            <a:endParaRPr lang="en-US" sz="850" dirty="0"/>
          </a:p>
        </p:txBody>
      </p:sp>
      <p:sp>
        <p:nvSpPr>
          <p:cNvPr id="14" name="Shape 11"/>
          <p:cNvSpPr/>
          <p:nvPr/>
        </p:nvSpPr>
        <p:spPr>
          <a:xfrm>
            <a:off x="3182112" y="1965960"/>
            <a:ext cx="2798064" cy="1719072"/>
          </a:xfrm>
          <a:prstGeom prst="rect">
            <a:avLst/>
          </a:prstGeom>
          <a:solidFill>
            <a:srgbClr val="007A7A"/>
          </a:solidFill>
          <a:ln w="12700">
            <a:solidFill>
              <a:srgbClr val="007A7A"/>
            </a:solidFill>
            <a:prstDash val="solid"/>
          </a:ln>
        </p:spPr>
        <p:txBody>
          <a:bodyPr/>
          <a:lstStyle/>
          <a:p>
            <a:endParaRPr lang="en-FJ"/>
          </a:p>
        </p:txBody>
      </p:sp>
      <p:sp>
        <p:nvSpPr>
          <p:cNvPr id="15" name="Text 12"/>
          <p:cNvSpPr/>
          <p:nvPr/>
        </p:nvSpPr>
        <p:spPr>
          <a:xfrm>
            <a:off x="3273552" y="2011680"/>
            <a:ext cx="2615184" cy="256032"/>
          </a:xfrm>
          <a:prstGeom prst="rect">
            <a:avLst/>
          </a:prstGeom>
          <a:noFill/>
          <a:ln/>
        </p:spPr>
        <p:txBody>
          <a:bodyPr wrap="square" lIns="0" tIns="0" rIns="0" bIns="0" rtlCol="0" anchor="ctr"/>
          <a:lstStyle/>
          <a:p>
            <a:pPr marL="0" indent="0" algn="ctr">
              <a:buNone/>
            </a:pPr>
            <a:r>
              <a:rPr lang="en-US" sz="850" b="1" kern="0" spc="300" dirty="0">
                <a:solidFill>
                  <a:srgbClr val="C8E6E6"/>
                </a:solidFill>
                <a:latin typeface="Calibri" pitchFamily="34" charset="0"/>
                <a:ea typeface="Calibri" pitchFamily="34" charset="-122"/>
                <a:cs typeface="Calibri" pitchFamily="34" charset="-120"/>
              </a:rPr>
              <a:t>GAP</a:t>
            </a:r>
            <a:endParaRPr lang="en-US" sz="850" dirty="0"/>
          </a:p>
        </p:txBody>
      </p:sp>
      <p:sp>
        <p:nvSpPr>
          <p:cNvPr id="16" name="Text 13"/>
          <p:cNvSpPr/>
          <p:nvPr/>
        </p:nvSpPr>
        <p:spPr>
          <a:xfrm>
            <a:off x="3273552" y="2212848"/>
            <a:ext cx="2615184" cy="713232"/>
          </a:xfrm>
          <a:prstGeom prst="rect">
            <a:avLst/>
          </a:prstGeom>
          <a:noFill/>
          <a:ln/>
        </p:spPr>
        <p:txBody>
          <a:bodyPr wrap="square" lIns="0" tIns="0" rIns="0" bIns="0" rtlCol="0" anchor="ctr"/>
          <a:lstStyle/>
          <a:p>
            <a:pPr marL="0" indent="0" algn="ctr">
              <a:buNone/>
            </a:pPr>
            <a:r>
              <a:rPr lang="en-US" sz="4600" b="1" dirty="0">
                <a:solidFill>
                  <a:srgbClr val="FFFFFF"/>
                </a:solidFill>
                <a:latin typeface="Calibri" pitchFamily="34" charset="0"/>
                <a:ea typeface="Calibri" pitchFamily="34" charset="-122"/>
                <a:cs typeface="Calibri" pitchFamily="34" charset="-120"/>
              </a:rPr>
              <a:t>44%</a:t>
            </a:r>
            <a:endParaRPr lang="en-US" sz="4600" dirty="0"/>
          </a:p>
        </p:txBody>
      </p:sp>
      <p:sp>
        <p:nvSpPr>
          <p:cNvPr id="17" name="Text 14"/>
          <p:cNvSpPr/>
          <p:nvPr/>
        </p:nvSpPr>
        <p:spPr>
          <a:xfrm>
            <a:off x="3273552" y="2907792"/>
            <a:ext cx="2615184" cy="274320"/>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Treatment Gap</a:t>
            </a:r>
            <a:endParaRPr lang="en-US" sz="1000" dirty="0"/>
          </a:p>
        </p:txBody>
      </p:sp>
      <p:sp>
        <p:nvSpPr>
          <p:cNvPr id="18" name="Text 15"/>
          <p:cNvSpPr/>
          <p:nvPr/>
        </p:nvSpPr>
        <p:spPr>
          <a:xfrm>
            <a:off x="3273552" y="3172968"/>
            <a:ext cx="2615184" cy="45720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Of those known, 44% are not yet on ART</a:t>
            </a:r>
            <a:endParaRPr lang="en-US" sz="850" dirty="0"/>
          </a:p>
        </p:txBody>
      </p:sp>
      <p:sp>
        <p:nvSpPr>
          <p:cNvPr id="19" name="Shape 16"/>
          <p:cNvSpPr/>
          <p:nvPr/>
        </p:nvSpPr>
        <p:spPr>
          <a:xfrm>
            <a:off x="6108192" y="1965960"/>
            <a:ext cx="2798064" cy="1719072"/>
          </a:xfrm>
          <a:prstGeom prst="rect">
            <a:avLst/>
          </a:prstGeom>
          <a:solidFill>
            <a:srgbClr val="C86A14"/>
          </a:solidFill>
          <a:ln w="12700">
            <a:solidFill>
              <a:srgbClr val="C86A14"/>
            </a:solidFill>
            <a:prstDash val="solid"/>
          </a:ln>
        </p:spPr>
        <p:txBody>
          <a:bodyPr/>
          <a:lstStyle/>
          <a:p>
            <a:endParaRPr lang="en-FJ"/>
          </a:p>
        </p:txBody>
      </p:sp>
      <p:sp>
        <p:nvSpPr>
          <p:cNvPr id="8" name="Text 17"/>
          <p:cNvSpPr/>
          <p:nvPr/>
        </p:nvSpPr>
        <p:spPr>
          <a:xfrm>
            <a:off x="6199632" y="2011680"/>
            <a:ext cx="2615184" cy="256032"/>
          </a:xfrm>
          <a:prstGeom prst="rect">
            <a:avLst/>
          </a:prstGeom>
          <a:noFill/>
          <a:ln/>
        </p:spPr>
        <p:txBody>
          <a:bodyPr wrap="square" lIns="0" tIns="0" rIns="0" bIns="0" rtlCol="0" anchor="ctr"/>
          <a:lstStyle/>
          <a:p>
            <a:pPr marL="0" indent="0" algn="ctr">
              <a:buNone/>
            </a:pPr>
            <a:r>
              <a:rPr lang="en-US" sz="850" b="1" kern="0" spc="300" dirty="0">
                <a:solidFill>
                  <a:srgbClr val="C8E6E6"/>
                </a:solidFill>
                <a:latin typeface="Calibri" pitchFamily="34" charset="0"/>
                <a:ea typeface="Calibri" pitchFamily="34" charset="-122"/>
                <a:cs typeface="Calibri" pitchFamily="34" charset="-120"/>
              </a:rPr>
              <a:t>GAP</a:t>
            </a:r>
            <a:endParaRPr lang="en-US" sz="850" dirty="0"/>
          </a:p>
        </p:txBody>
      </p:sp>
      <p:sp>
        <p:nvSpPr>
          <p:cNvPr id="21" name="Text 18"/>
          <p:cNvSpPr/>
          <p:nvPr/>
        </p:nvSpPr>
        <p:spPr>
          <a:xfrm>
            <a:off x="6199632" y="2212848"/>
            <a:ext cx="2615184" cy="713232"/>
          </a:xfrm>
          <a:prstGeom prst="rect">
            <a:avLst/>
          </a:prstGeom>
          <a:noFill/>
          <a:ln/>
        </p:spPr>
        <p:txBody>
          <a:bodyPr wrap="square" lIns="0" tIns="0" rIns="0" bIns="0" rtlCol="0" anchor="ctr"/>
          <a:lstStyle/>
          <a:p>
            <a:pPr marL="0" indent="0" algn="ctr">
              <a:buNone/>
            </a:pPr>
            <a:r>
              <a:rPr lang="en-US" sz="4600" b="1" dirty="0">
                <a:solidFill>
                  <a:srgbClr val="FFFFFF"/>
                </a:solidFill>
                <a:latin typeface="Calibri" pitchFamily="34" charset="0"/>
                <a:ea typeface="Calibri" pitchFamily="34" charset="-122"/>
                <a:cs typeface="Calibri" pitchFamily="34" charset="-120"/>
              </a:rPr>
              <a:t>85%</a:t>
            </a:r>
            <a:endParaRPr lang="en-US" sz="4600" dirty="0"/>
          </a:p>
        </p:txBody>
      </p:sp>
      <p:sp>
        <p:nvSpPr>
          <p:cNvPr id="22" name="Text 19"/>
          <p:cNvSpPr/>
          <p:nvPr/>
        </p:nvSpPr>
        <p:spPr>
          <a:xfrm>
            <a:off x="6199632" y="2907792"/>
            <a:ext cx="2615184" cy="274320"/>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Suppression Gap</a:t>
            </a:r>
            <a:endParaRPr lang="en-US" sz="1000" dirty="0"/>
          </a:p>
        </p:txBody>
      </p:sp>
      <p:sp>
        <p:nvSpPr>
          <p:cNvPr id="23" name="Text 20"/>
          <p:cNvSpPr/>
          <p:nvPr/>
        </p:nvSpPr>
        <p:spPr>
          <a:xfrm>
            <a:off x="6199632" y="3172968"/>
            <a:ext cx="2615184" cy="45720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Of those on ART, only 14.6% are virally suppressed</a:t>
            </a:r>
            <a:endParaRPr lang="en-US" sz="850" dirty="0"/>
          </a:p>
        </p:txBody>
      </p:sp>
      <p:sp>
        <p:nvSpPr>
          <p:cNvPr id="24" name="Shape 21"/>
          <p:cNvSpPr/>
          <p:nvPr/>
        </p:nvSpPr>
        <p:spPr>
          <a:xfrm>
            <a:off x="274320" y="3767328"/>
            <a:ext cx="8595360" cy="987552"/>
          </a:xfrm>
          <a:prstGeom prst="rect">
            <a:avLst/>
          </a:prstGeom>
          <a:solidFill>
            <a:srgbClr val="FDF2E9"/>
          </a:solidFill>
          <a:ln w="12700">
            <a:solidFill>
              <a:srgbClr val="C86A14"/>
            </a:solidFill>
            <a:prstDash val="solid"/>
          </a:ln>
        </p:spPr>
        <p:txBody>
          <a:bodyPr/>
          <a:lstStyle/>
          <a:p>
            <a:endParaRPr lang="en-FJ"/>
          </a:p>
        </p:txBody>
      </p:sp>
      <p:sp>
        <p:nvSpPr>
          <p:cNvPr id="25" name="Text 22"/>
          <p:cNvSpPr/>
          <p:nvPr/>
        </p:nvSpPr>
        <p:spPr>
          <a:xfrm>
            <a:off x="457200" y="3813048"/>
            <a:ext cx="8229600" cy="868680"/>
          </a:xfrm>
          <a:prstGeom prst="rect">
            <a:avLst/>
          </a:prstGeom>
          <a:noFill/>
          <a:ln/>
        </p:spPr>
        <p:txBody>
          <a:bodyPr wrap="square" lIns="0" tIns="0" rIns="0" bIns="0" rtlCol="0" anchor="ctr"/>
          <a:lstStyle/>
          <a:p>
            <a:pPr marL="0" indent="0">
              <a:buNone/>
            </a:pPr>
            <a:r>
              <a:rPr lang="en-US" sz="1200" dirty="0">
                <a:solidFill>
                  <a:srgbClr val="1A1A1A"/>
                </a:solidFill>
                <a:latin typeface="Calibri" pitchFamily="34" charset="0"/>
                <a:ea typeface="Calibri" pitchFamily="34" charset="-122"/>
                <a:cs typeface="Calibri" pitchFamily="34" charset="-120"/>
              </a:rPr>
              <a:t>These gaps are driving ongoing transmission. People who do not know their status cannot access treatment, and untreated HIV leads to onward transmission. Achieving 95-95-95 is central to the 2026–2030 National HIV Strategy.</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731520" y="822960"/>
            <a:ext cx="7315200" cy="457200"/>
          </a:xfrm>
          <a:prstGeom prst="rect">
            <a:avLst/>
          </a:prstGeom>
          <a:noFill/>
          <a:ln/>
        </p:spPr>
        <p:txBody>
          <a:bodyPr wrap="square" lIns="0" tIns="0" rIns="0" bIns="0" rtlCol="0" anchor="ctr"/>
          <a:lstStyle/>
          <a:p>
            <a:pPr marL="0" indent="0">
              <a:buNone/>
            </a:pPr>
            <a:r>
              <a:rPr lang="en-US" sz="1200" b="1" kern="0" spc="400" dirty="0">
                <a:solidFill>
                  <a:srgbClr val="C86A14"/>
                </a:solidFill>
                <a:latin typeface="Calibri" pitchFamily="34" charset="0"/>
                <a:ea typeface="Calibri" pitchFamily="34" charset="-122"/>
                <a:cs typeface="Calibri" pitchFamily="34" charset="-120"/>
              </a:rPr>
              <a:t>SECTION 6</a:t>
            </a:r>
            <a:endParaRPr lang="en-US" sz="1200" dirty="0"/>
          </a:p>
        </p:txBody>
      </p:sp>
      <p:sp>
        <p:nvSpPr>
          <p:cNvPr id="5" name="Text 3"/>
          <p:cNvSpPr/>
          <p:nvPr/>
        </p:nvSpPr>
        <p:spPr>
          <a:xfrm>
            <a:off x="731520" y="1298448"/>
            <a:ext cx="7772400" cy="164592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Care Status</a:t>
            </a:r>
            <a:endParaRPr lang="en-US" sz="4400" dirty="0"/>
          </a:p>
        </p:txBody>
      </p:sp>
      <p:sp>
        <p:nvSpPr>
          <p:cNvPr id="6" name="Text 4"/>
          <p:cNvSpPr/>
          <p:nvPr/>
        </p:nvSpPr>
        <p:spPr>
          <a:xfrm>
            <a:off x="731520" y="2971800"/>
            <a:ext cx="7772400" cy="411480"/>
          </a:xfrm>
          <a:prstGeom prst="rect">
            <a:avLst/>
          </a:prstGeom>
          <a:noFill/>
          <a:ln/>
        </p:spPr>
        <p:txBody>
          <a:bodyPr wrap="square" lIns="0" tIns="0" rIns="0" bIns="0" rtlCol="0" anchor="ctr"/>
          <a:lstStyle/>
          <a:p>
            <a:pPr marL="0" indent="0">
              <a:buNone/>
            </a:pPr>
            <a:r>
              <a:rPr lang="en-US" sz="1300" i="1" dirty="0">
                <a:solidFill>
                  <a:srgbClr val="C8E6E6"/>
                </a:solidFill>
                <a:latin typeface="Calibri" pitchFamily="34" charset="0"/>
                <a:ea typeface="Calibri" pitchFamily="34" charset="-122"/>
                <a:cs typeface="Calibri" pitchFamily="34" charset="-120"/>
              </a:rPr>
              <a:t>By age group  |  By key population  |  Enrolment gaps</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Care Status by Age Group at the time of diagnosis — 2025 Cases</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1200" b="1" dirty="0">
                <a:solidFill>
                  <a:srgbClr val="C86A14"/>
                </a:solidFill>
                <a:latin typeface="Calibri" pitchFamily="34" charset="0"/>
                <a:ea typeface="Calibri" pitchFamily="34" charset="-122"/>
                <a:cs typeface="Calibri" pitchFamily="34" charset="-120"/>
              </a:rPr>
              <a:t>CARE STATUS</a:t>
            </a:r>
            <a:endParaRPr lang="en-US" sz="120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256032" y="768096"/>
            <a:ext cx="2057400" cy="1261872"/>
          </a:xfrm>
          <a:prstGeom prst="rect">
            <a:avLst/>
          </a:prstGeom>
          <a:solidFill>
            <a:srgbClr val="7A1E1E"/>
          </a:solidFill>
          <a:ln w="12700">
            <a:solidFill>
              <a:srgbClr val="7A1E1E"/>
            </a:solidFill>
            <a:prstDash val="solid"/>
          </a:ln>
        </p:spPr>
        <p:txBody>
          <a:bodyPr/>
          <a:lstStyle/>
          <a:p>
            <a:endParaRPr lang="en-FJ"/>
          </a:p>
        </p:txBody>
      </p:sp>
      <p:sp>
        <p:nvSpPr>
          <p:cNvPr id="9" name="Text 7"/>
          <p:cNvSpPr/>
          <p:nvPr/>
        </p:nvSpPr>
        <p:spPr>
          <a:xfrm>
            <a:off x="301752" y="804672"/>
            <a:ext cx="1965960" cy="566928"/>
          </a:xfrm>
          <a:prstGeom prst="rect">
            <a:avLst/>
          </a:prstGeom>
          <a:noFill/>
          <a:ln/>
        </p:spPr>
        <p:txBody>
          <a:bodyPr wrap="square" lIns="0" tIns="0" rIns="0" bIns="0" rtlCol="0" anchor="ctr"/>
          <a:lstStyle/>
          <a:p>
            <a:pPr marL="0" indent="0" algn="ctr">
              <a:buNone/>
            </a:pPr>
            <a:r>
              <a:rPr lang="en-US" sz="3600" b="1" dirty="0">
                <a:solidFill>
                  <a:srgbClr val="FFFFFF"/>
                </a:solidFill>
                <a:latin typeface="Calibri" pitchFamily="34" charset="0"/>
                <a:ea typeface="Calibri" pitchFamily="34" charset="-122"/>
                <a:cs typeface="Calibri" pitchFamily="34" charset="-120"/>
              </a:rPr>
              <a:t>67</a:t>
            </a:r>
            <a:endParaRPr lang="en-US" sz="3600" dirty="0"/>
          </a:p>
        </p:txBody>
      </p:sp>
      <p:sp>
        <p:nvSpPr>
          <p:cNvPr id="10" name="Text 8"/>
          <p:cNvSpPr/>
          <p:nvPr/>
        </p:nvSpPr>
        <p:spPr>
          <a:xfrm>
            <a:off x="301752" y="1353312"/>
            <a:ext cx="1965960" cy="347472"/>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Deceased</a:t>
            </a:r>
            <a:endParaRPr lang="en-US" sz="950" dirty="0"/>
          </a:p>
        </p:txBody>
      </p:sp>
      <p:sp>
        <p:nvSpPr>
          <p:cNvPr id="11" name="Text 9"/>
          <p:cNvSpPr/>
          <p:nvPr/>
        </p:nvSpPr>
        <p:spPr>
          <a:xfrm>
            <a:off x="301752" y="1682496"/>
            <a:ext cx="1965960" cy="27432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3.3% of cases</a:t>
            </a:r>
            <a:endParaRPr lang="en-US" sz="850" dirty="0"/>
          </a:p>
        </p:txBody>
      </p:sp>
      <p:sp>
        <p:nvSpPr>
          <p:cNvPr id="12" name="Shape 10"/>
          <p:cNvSpPr/>
          <p:nvPr/>
        </p:nvSpPr>
        <p:spPr>
          <a:xfrm>
            <a:off x="2432304" y="768096"/>
            <a:ext cx="2057400" cy="1261872"/>
          </a:xfrm>
          <a:prstGeom prst="rect">
            <a:avLst/>
          </a:prstGeom>
          <a:solidFill>
            <a:srgbClr val="004850"/>
          </a:solidFill>
          <a:ln w="12700">
            <a:solidFill>
              <a:srgbClr val="004850"/>
            </a:solidFill>
            <a:prstDash val="solid"/>
          </a:ln>
        </p:spPr>
        <p:txBody>
          <a:bodyPr/>
          <a:lstStyle/>
          <a:p>
            <a:endParaRPr lang="en-FJ"/>
          </a:p>
        </p:txBody>
      </p:sp>
      <p:sp>
        <p:nvSpPr>
          <p:cNvPr id="13" name="Text 11"/>
          <p:cNvSpPr/>
          <p:nvPr/>
        </p:nvSpPr>
        <p:spPr>
          <a:xfrm>
            <a:off x="2478024" y="804672"/>
            <a:ext cx="1965960" cy="566928"/>
          </a:xfrm>
          <a:prstGeom prst="rect">
            <a:avLst/>
          </a:prstGeom>
          <a:noFill/>
          <a:ln/>
        </p:spPr>
        <p:txBody>
          <a:bodyPr wrap="square" lIns="0" tIns="0" rIns="0" bIns="0" rtlCol="0" anchor="ctr"/>
          <a:lstStyle/>
          <a:p>
            <a:pPr marL="0" indent="0" algn="ctr">
              <a:buNone/>
            </a:pPr>
            <a:r>
              <a:rPr lang="en-US" sz="3600" b="1" dirty="0">
                <a:solidFill>
                  <a:srgbClr val="FFFFFF"/>
                </a:solidFill>
                <a:latin typeface="Calibri" pitchFamily="34" charset="0"/>
                <a:ea typeface="Calibri" pitchFamily="34" charset="-122"/>
                <a:cs typeface="Calibri" pitchFamily="34" charset="-120"/>
              </a:rPr>
              <a:t>128</a:t>
            </a:r>
            <a:endParaRPr lang="en-US" sz="3600" dirty="0"/>
          </a:p>
        </p:txBody>
      </p:sp>
      <p:sp>
        <p:nvSpPr>
          <p:cNvPr id="14" name="Text 12"/>
          <p:cNvSpPr/>
          <p:nvPr/>
        </p:nvSpPr>
        <p:spPr>
          <a:xfrm>
            <a:off x="2478024" y="1353312"/>
            <a:ext cx="1965960" cy="347472"/>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In Care, Not on ART</a:t>
            </a:r>
            <a:endParaRPr lang="en-US" sz="950" dirty="0"/>
          </a:p>
        </p:txBody>
      </p:sp>
      <p:sp>
        <p:nvSpPr>
          <p:cNvPr id="15" name="Text 13"/>
          <p:cNvSpPr/>
          <p:nvPr/>
        </p:nvSpPr>
        <p:spPr>
          <a:xfrm>
            <a:off x="2478024" y="1682496"/>
            <a:ext cx="1965960" cy="27432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6.3% of cases</a:t>
            </a:r>
            <a:endParaRPr lang="en-US" sz="850" dirty="0"/>
          </a:p>
        </p:txBody>
      </p:sp>
      <p:sp>
        <p:nvSpPr>
          <p:cNvPr id="16" name="Shape 14"/>
          <p:cNvSpPr/>
          <p:nvPr/>
        </p:nvSpPr>
        <p:spPr>
          <a:xfrm>
            <a:off x="4608576" y="768096"/>
            <a:ext cx="2057400" cy="1261872"/>
          </a:xfrm>
          <a:prstGeom prst="rect">
            <a:avLst/>
          </a:prstGeom>
          <a:solidFill>
            <a:srgbClr val="007A7A"/>
          </a:solidFill>
          <a:ln w="12700">
            <a:solidFill>
              <a:srgbClr val="007A7A"/>
            </a:solidFill>
            <a:prstDash val="solid"/>
          </a:ln>
        </p:spPr>
        <p:txBody>
          <a:bodyPr/>
          <a:lstStyle/>
          <a:p>
            <a:endParaRPr lang="en-FJ"/>
          </a:p>
        </p:txBody>
      </p:sp>
      <p:sp>
        <p:nvSpPr>
          <p:cNvPr id="17" name="Text 15"/>
          <p:cNvSpPr/>
          <p:nvPr/>
        </p:nvSpPr>
        <p:spPr>
          <a:xfrm>
            <a:off x="4654296" y="804672"/>
            <a:ext cx="1965960" cy="566928"/>
          </a:xfrm>
          <a:prstGeom prst="rect">
            <a:avLst/>
          </a:prstGeom>
          <a:noFill/>
          <a:ln/>
        </p:spPr>
        <p:txBody>
          <a:bodyPr wrap="square" lIns="0" tIns="0" rIns="0" bIns="0" rtlCol="0" anchor="ctr"/>
          <a:lstStyle/>
          <a:p>
            <a:pPr marL="0" indent="0" algn="ctr">
              <a:buNone/>
            </a:pPr>
            <a:r>
              <a:rPr lang="en-US" sz="3600" b="1" dirty="0">
                <a:solidFill>
                  <a:srgbClr val="FFFFFF"/>
                </a:solidFill>
                <a:latin typeface="Calibri" pitchFamily="34" charset="0"/>
                <a:ea typeface="Calibri" pitchFamily="34" charset="-122"/>
                <a:cs typeface="Calibri" pitchFamily="34" charset="-120"/>
              </a:rPr>
              <a:t>976</a:t>
            </a:r>
            <a:endParaRPr lang="en-US" sz="3600" dirty="0"/>
          </a:p>
        </p:txBody>
      </p:sp>
      <p:sp>
        <p:nvSpPr>
          <p:cNvPr id="18" name="Text 16"/>
          <p:cNvSpPr/>
          <p:nvPr/>
        </p:nvSpPr>
        <p:spPr>
          <a:xfrm>
            <a:off x="4654296" y="1353312"/>
            <a:ext cx="1965960" cy="347472"/>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In Care, on ART</a:t>
            </a:r>
            <a:endParaRPr lang="en-US" sz="950" dirty="0"/>
          </a:p>
        </p:txBody>
      </p:sp>
      <p:sp>
        <p:nvSpPr>
          <p:cNvPr id="19" name="Text 17"/>
          <p:cNvSpPr/>
          <p:nvPr/>
        </p:nvSpPr>
        <p:spPr>
          <a:xfrm>
            <a:off x="4654296" y="1682496"/>
            <a:ext cx="1965960" cy="27432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48.4% of cases</a:t>
            </a:r>
            <a:endParaRPr lang="en-US" sz="850" dirty="0"/>
          </a:p>
        </p:txBody>
      </p:sp>
      <p:sp>
        <p:nvSpPr>
          <p:cNvPr id="20" name="Shape 18"/>
          <p:cNvSpPr/>
          <p:nvPr/>
        </p:nvSpPr>
        <p:spPr>
          <a:xfrm>
            <a:off x="6784848" y="768096"/>
            <a:ext cx="2057400" cy="1261872"/>
          </a:xfrm>
          <a:prstGeom prst="rect">
            <a:avLst/>
          </a:prstGeom>
          <a:solidFill>
            <a:srgbClr val="C86A14"/>
          </a:solidFill>
          <a:ln w="12700">
            <a:solidFill>
              <a:srgbClr val="C86A14"/>
            </a:solidFill>
            <a:prstDash val="solid"/>
          </a:ln>
        </p:spPr>
        <p:txBody>
          <a:bodyPr/>
          <a:lstStyle/>
          <a:p>
            <a:endParaRPr lang="en-FJ"/>
          </a:p>
        </p:txBody>
      </p:sp>
      <p:sp>
        <p:nvSpPr>
          <p:cNvPr id="21" name="Text 19"/>
          <p:cNvSpPr/>
          <p:nvPr/>
        </p:nvSpPr>
        <p:spPr>
          <a:xfrm>
            <a:off x="6830568" y="804672"/>
            <a:ext cx="1965960" cy="566928"/>
          </a:xfrm>
          <a:prstGeom prst="rect">
            <a:avLst/>
          </a:prstGeom>
          <a:noFill/>
          <a:ln/>
        </p:spPr>
        <p:txBody>
          <a:bodyPr wrap="square" lIns="0" tIns="0" rIns="0" bIns="0" rtlCol="0" anchor="ctr"/>
          <a:lstStyle/>
          <a:p>
            <a:pPr marL="0" indent="0" algn="ctr">
              <a:buNone/>
            </a:pPr>
            <a:r>
              <a:rPr lang="en-US" sz="3600" b="1" dirty="0">
                <a:solidFill>
                  <a:srgbClr val="FFFFFF"/>
                </a:solidFill>
                <a:latin typeface="Calibri" pitchFamily="34" charset="0"/>
                <a:ea typeface="Calibri" pitchFamily="34" charset="-122"/>
                <a:cs typeface="Calibri" pitchFamily="34" charset="-120"/>
              </a:rPr>
              <a:t>845</a:t>
            </a:r>
            <a:endParaRPr lang="en-US" sz="3600" dirty="0"/>
          </a:p>
        </p:txBody>
      </p:sp>
      <p:sp>
        <p:nvSpPr>
          <p:cNvPr id="22" name="Text 20"/>
          <p:cNvSpPr/>
          <p:nvPr/>
        </p:nvSpPr>
        <p:spPr>
          <a:xfrm>
            <a:off x="6830568" y="1353312"/>
            <a:ext cx="1965960" cy="347472"/>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Not Enrolled in Care</a:t>
            </a:r>
            <a:endParaRPr lang="en-US" sz="950" dirty="0"/>
          </a:p>
        </p:txBody>
      </p:sp>
      <p:sp>
        <p:nvSpPr>
          <p:cNvPr id="23" name="Text 21"/>
          <p:cNvSpPr/>
          <p:nvPr/>
        </p:nvSpPr>
        <p:spPr>
          <a:xfrm>
            <a:off x="6830568" y="1682496"/>
            <a:ext cx="1965960" cy="274320"/>
          </a:xfrm>
          <a:prstGeom prst="rect">
            <a:avLst/>
          </a:prstGeom>
          <a:noFill/>
          <a:ln/>
        </p:spPr>
        <p:txBody>
          <a:bodyPr wrap="square" lIns="0" tIns="0" rIns="0" bIns="0" rtlCol="0" anchor="ctr"/>
          <a:lstStyle/>
          <a:p>
            <a:pPr marL="0" indent="0" algn="ctr">
              <a:buNone/>
            </a:pPr>
            <a:r>
              <a:rPr lang="en-US" sz="850" i="1" dirty="0">
                <a:solidFill>
                  <a:srgbClr val="C8E6E6"/>
                </a:solidFill>
                <a:latin typeface="Calibri" pitchFamily="34" charset="0"/>
                <a:ea typeface="Calibri" pitchFamily="34" charset="-122"/>
                <a:cs typeface="Calibri" pitchFamily="34" charset="-120"/>
              </a:rPr>
              <a:t>41.9% of cases</a:t>
            </a:r>
            <a:endParaRPr lang="en-US" sz="850" dirty="0"/>
          </a:p>
        </p:txBody>
      </p:sp>
      <p:graphicFrame>
        <p:nvGraphicFramePr>
          <p:cNvPr id="24" name="Table 0"/>
          <p:cNvGraphicFramePr>
            <a:graphicFrameLocks noGrp="1"/>
          </p:cNvGraphicFramePr>
          <p:nvPr>
            <p:extLst>
              <p:ext uri="{D42A27DB-BD31-4B8C-83A1-F6EECF244321}">
                <p14:modId xmlns:p14="http://schemas.microsoft.com/office/powerpoint/2010/main" val="1902734884"/>
              </p:ext>
            </p:extLst>
          </p:nvPr>
        </p:nvGraphicFramePr>
        <p:xfrm>
          <a:off x="743079" y="2047494"/>
          <a:ext cx="7657841" cy="2872740"/>
        </p:xfrm>
        <a:graphic>
          <a:graphicData uri="http://schemas.openxmlformats.org/drawingml/2006/table">
            <a:tbl>
              <a:tblPr/>
              <a:tblGrid>
                <a:gridCol w="1216245">
                  <a:extLst>
                    <a:ext uri="{9D8B030D-6E8A-4147-A177-3AD203B41FA5}">
                      <a16:colId xmlns:a16="http://schemas.microsoft.com/office/drawing/2014/main" val="20000"/>
                    </a:ext>
                  </a:extLst>
                </a:gridCol>
                <a:gridCol w="991015">
                  <a:extLst>
                    <a:ext uri="{9D8B030D-6E8A-4147-A177-3AD203B41FA5}">
                      <a16:colId xmlns:a16="http://schemas.microsoft.com/office/drawing/2014/main" val="20001"/>
                    </a:ext>
                  </a:extLst>
                </a:gridCol>
                <a:gridCol w="1756799">
                  <a:extLst>
                    <a:ext uri="{9D8B030D-6E8A-4147-A177-3AD203B41FA5}">
                      <a16:colId xmlns:a16="http://schemas.microsoft.com/office/drawing/2014/main" val="20002"/>
                    </a:ext>
                  </a:extLst>
                </a:gridCol>
                <a:gridCol w="1396430">
                  <a:extLst>
                    <a:ext uri="{9D8B030D-6E8A-4147-A177-3AD203B41FA5}">
                      <a16:colId xmlns:a16="http://schemas.microsoft.com/office/drawing/2014/main" val="20003"/>
                    </a:ext>
                  </a:extLst>
                </a:gridCol>
                <a:gridCol w="1396430">
                  <a:extLst>
                    <a:ext uri="{9D8B030D-6E8A-4147-A177-3AD203B41FA5}">
                      <a16:colId xmlns:a16="http://schemas.microsoft.com/office/drawing/2014/main" val="20004"/>
                    </a:ext>
                  </a:extLst>
                </a:gridCol>
                <a:gridCol w="900922">
                  <a:extLst>
                    <a:ext uri="{9D8B030D-6E8A-4147-A177-3AD203B41FA5}">
                      <a16:colId xmlns:a16="http://schemas.microsoft.com/office/drawing/2014/main" val="20005"/>
                    </a:ext>
                  </a:extLst>
                </a:gridCol>
              </a:tblGrid>
              <a:tr h="213888">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Age Group</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Deceased</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In Care Not on ART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In Care on ART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Not Enrolled</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Total</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4850"/>
                    </a:solidFill>
                  </a:tcPr>
                </a:tc>
                <a:extLst>
                  <a:ext uri="{0D108BD9-81ED-4DB2-BD59-A6C34878D82A}">
                    <a16:rowId xmlns:a16="http://schemas.microsoft.com/office/drawing/2014/main" val="10000"/>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0 – 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1"/>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5 – 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10 – 14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3"/>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15 – 19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110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218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20 – 24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325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195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571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5"/>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25 – 29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210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114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352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30 – 34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145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255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7"/>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35 – 39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116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40 – 44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80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9"/>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45 – 49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50 – 54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11"/>
                  </a:ext>
                </a:extLst>
              </a:tr>
              <a:tr h="213888">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55+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Care Status by Key Population — 2025</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1200" b="1" dirty="0">
                <a:solidFill>
                  <a:srgbClr val="C86A14"/>
                </a:solidFill>
                <a:latin typeface="Calibri" pitchFamily="34" charset="0"/>
                <a:ea typeface="Calibri" pitchFamily="34" charset="-122"/>
                <a:cs typeface="Calibri" pitchFamily="34" charset="-120"/>
              </a:rPr>
              <a:t>CARE STATUS</a:t>
            </a:r>
            <a:endParaRPr lang="en-US" sz="120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274320" y="768096"/>
            <a:ext cx="4526280" cy="2999232"/>
          </a:xfrm>
          <a:prstGeom prst="rect">
            <a:avLst/>
          </a:prstGeom>
          <a:solidFill>
            <a:srgbClr val="FFFFFF"/>
          </a:solidFill>
          <a:ln w="12700">
            <a:solidFill>
              <a:srgbClr val="C8E6E6"/>
            </a:solidFill>
            <a:prstDash val="solid"/>
          </a:ln>
        </p:spPr>
        <p:txBody>
          <a:bodyPr/>
          <a:lstStyle/>
          <a:p>
            <a:endParaRPr lang="en-FJ"/>
          </a:p>
        </p:txBody>
      </p:sp>
      <p:sp>
        <p:nvSpPr>
          <p:cNvPr id="9" name="Text 7"/>
          <p:cNvSpPr/>
          <p:nvPr/>
        </p:nvSpPr>
        <p:spPr>
          <a:xfrm>
            <a:off x="320040" y="814578"/>
            <a:ext cx="4251960" cy="256032"/>
          </a:xfrm>
          <a:prstGeom prst="rect">
            <a:avLst/>
          </a:prstGeom>
          <a:noFill/>
          <a:ln/>
        </p:spPr>
        <p:txBody>
          <a:bodyPr wrap="square" lIns="0" tIns="0" rIns="0" bIns="0" rtlCol="0" anchor="ctr"/>
          <a:lstStyle/>
          <a:p>
            <a:pPr marL="0" indent="0">
              <a:buNone/>
            </a:pPr>
            <a:r>
              <a:rPr lang="en-US" sz="1400" b="1" kern="0" spc="100" dirty="0">
                <a:solidFill>
                  <a:srgbClr val="004850"/>
                </a:solidFill>
                <a:latin typeface="Calibri" pitchFamily="34" charset="0"/>
                <a:ea typeface="Calibri" pitchFamily="34" charset="-122"/>
                <a:cs typeface="Calibri" pitchFamily="34" charset="-120"/>
              </a:rPr>
              <a:t>KEY POPULATION × CARE STATUS</a:t>
            </a:r>
            <a:endParaRPr lang="en-US" sz="1400" dirty="0"/>
          </a:p>
        </p:txBody>
      </p:sp>
      <p:graphicFrame>
        <p:nvGraphicFramePr>
          <p:cNvPr id="23" name="Table 0"/>
          <p:cNvGraphicFramePr>
            <a:graphicFrameLocks noGrp="1"/>
          </p:cNvGraphicFramePr>
          <p:nvPr>
            <p:extLst>
              <p:ext uri="{D42A27DB-BD31-4B8C-83A1-F6EECF244321}">
                <p14:modId xmlns:p14="http://schemas.microsoft.com/office/powerpoint/2010/main" val="2556076608"/>
              </p:ext>
            </p:extLst>
          </p:nvPr>
        </p:nvGraphicFramePr>
        <p:xfrm>
          <a:off x="320040" y="1227099"/>
          <a:ext cx="4389121" cy="1470660"/>
        </p:xfrm>
        <a:graphic>
          <a:graphicData uri="http://schemas.openxmlformats.org/drawingml/2006/table">
            <a:tbl>
              <a:tblPr/>
              <a:tblGrid>
                <a:gridCol w="1081825">
                  <a:extLst>
                    <a:ext uri="{9D8B030D-6E8A-4147-A177-3AD203B41FA5}">
                      <a16:colId xmlns:a16="http://schemas.microsoft.com/office/drawing/2014/main" val="20000"/>
                    </a:ext>
                  </a:extLst>
                </a:gridCol>
                <a:gridCol w="633641">
                  <a:extLst>
                    <a:ext uri="{9D8B030D-6E8A-4147-A177-3AD203B41FA5}">
                      <a16:colId xmlns:a16="http://schemas.microsoft.com/office/drawing/2014/main" val="20001"/>
                    </a:ext>
                  </a:extLst>
                </a:gridCol>
                <a:gridCol w="633641">
                  <a:extLst>
                    <a:ext uri="{9D8B030D-6E8A-4147-A177-3AD203B41FA5}">
                      <a16:colId xmlns:a16="http://schemas.microsoft.com/office/drawing/2014/main" val="20002"/>
                    </a:ext>
                  </a:extLst>
                </a:gridCol>
                <a:gridCol w="556368">
                  <a:extLst>
                    <a:ext uri="{9D8B030D-6E8A-4147-A177-3AD203B41FA5}">
                      <a16:colId xmlns:a16="http://schemas.microsoft.com/office/drawing/2014/main" val="20003"/>
                    </a:ext>
                  </a:extLst>
                </a:gridCol>
                <a:gridCol w="649220">
                  <a:extLst>
                    <a:ext uri="{9D8B030D-6E8A-4147-A177-3AD203B41FA5}">
                      <a16:colId xmlns:a16="http://schemas.microsoft.com/office/drawing/2014/main" val="20004"/>
                    </a:ext>
                  </a:extLst>
                </a:gridCol>
                <a:gridCol w="834426">
                  <a:extLst>
                    <a:ext uri="{9D8B030D-6E8A-4147-A177-3AD203B41FA5}">
                      <a16:colId xmlns:a16="http://schemas.microsoft.com/office/drawing/2014/main" val="20005"/>
                    </a:ext>
                  </a:extLst>
                </a:gridCol>
              </a:tblGrid>
              <a:tr h="0">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Key Population</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Deceased</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Not on ART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On ART</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Not Enrolled</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Total</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007A7A"/>
                    </a:solidFill>
                  </a:tcPr>
                </a:tc>
                <a:extLst>
                  <a:ext uri="{0D108BD9-81ED-4DB2-BD59-A6C34878D82A}">
                    <a16:rowId xmlns:a16="http://schemas.microsoft.com/office/drawing/2014/main" val="10000"/>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Unknown KAP</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49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249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554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906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1"/>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MSM</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127</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144</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Non-KAP</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283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329</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3"/>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PWID</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316</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362</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950" dirty="0">
                          <a:solidFill>
                            <a:srgbClr val="1A1A1A"/>
                          </a:solidFill>
                          <a:latin typeface="Calibri" pitchFamily="34" charset="0"/>
                          <a:ea typeface="Calibri" pitchFamily="34" charset="-122"/>
                          <a:cs typeface="Calibri" pitchFamily="34" charset="-120"/>
                        </a:rPr>
                        <a:t>Grand Total</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68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128</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975</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570</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tc>
                  <a:txBody>
                    <a:bodyPr/>
                    <a:lstStyle/>
                    <a:p>
                      <a:pPr marL="0" indent="0" algn="ctr">
                        <a:buNone/>
                      </a:pPr>
                      <a:r>
                        <a:rPr lang="en-US" sz="950" dirty="0">
                          <a:solidFill>
                            <a:srgbClr val="1A1A1A"/>
                          </a:solidFill>
                          <a:latin typeface="Calibri" pitchFamily="34" charset="0"/>
                          <a:ea typeface="Calibri" pitchFamily="34" charset="-122"/>
                          <a:cs typeface="Calibri" pitchFamily="34" charset="-120"/>
                        </a:rPr>
                        <a:t>1,741</a:t>
                      </a:r>
                      <a:endParaRPr lang="en-US" sz="950" dirty="0">
                        <a:latin typeface="Calibri" charset="0"/>
                        <a:ea typeface="Calibri" charset="0"/>
                        <a:cs typeface="Calibri" charset="0"/>
                      </a:endParaRPr>
                    </a:p>
                  </a:txBody>
                  <a:tcPr marL="63500" marR="63500" marT="38100" marB="38100" anchor="ctr">
                    <a:lnL w="6350" cap="flat" cmpd="sng" algn="ctr">
                      <a:solidFill>
                        <a:srgbClr val="C8E6E6"/>
                      </a:solidFill>
                      <a:prstDash val="solid"/>
                      <a:round/>
                      <a:headEnd type="none" w="med" len="med"/>
                      <a:tailEnd type="none" w="med" len="med"/>
                    </a:lnL>
                    <a:lnR w="6350" cap="flat" cmpd="sng" algn="ctr">
                      <a:solidFill>
                        <a:srgbClr val="C8E6E6"/>
                      </a:solidFill>
                      <a:prstDash val="solid"/>
                      <a:round/>
                      <a:headEnd type="none" w="med" len="med"/>
                      <a:tailEnd type="none" w="med" len="med"/>
                    </a:lnR>
                    <a:lnT w="6350" cap="flat" cmpd="sng" algn="ctr">
                      <a:solidFill>
                        <a:srgbClr val="C8E6E6"/>
                      </a:solidFill>
                      <a:prstDash val="solid"/>
                      <a:round/>
                      <a:headEnd type="none" w="med" len="med"/>
                      <a:tailEnd type="none" w="med" len="med"/>
                    </a:lnT>
                    <a:lnB w="6350" cap="flat" cmpd="sng" algn="ctr">
                      <a:solidFill>
                        <a:srgbClr val="C8E6E6"/>
                      </a:solidFill>
                      <a:prstDash val="solid"/>
                      <a:round/>
                      <a:headEnd type="none" w="med" len="med"/>
                      <a:tailEnd type="none" w="med" len="med"/>
                    </a:lnB>
                    <a:solidFill>
                      <a:srgbClr val="EEF8F8"/>
                    </a:solidFill>
                  </a:tcPr>
                </a:tc>
                <a:extLst>
                  <a:ext uri="{0D108BD9-81ED-4DB2-BD59-A6C34878D82A}">
                    <a16:rowId xmlns:a16="http://schemas.microsoft.com/office/drawing/2014/main" val="10005"/>
                  </a:ext>
                </a:extLst>
              </a:tr>
            </a:tbl>
          </a:graphicData>
        </a:graphic>
      </p:graphicFrame>
      <p:sp>
        <p:nvSpPr>
          <p:cNvPr id="11" name="Shape 8"/>
          <p:cNvSpPr/>
          <p:nvPr/>
        </p:nvSpPr>
        <p:spPr>
          <a:xfrm>
            <a:off x="5413248" y="768096"/>
            <a:ext cx="3639312" cy="2990088"/>
          </a:xfrm>
          <a:prstGeom prst="rect">
            <a:avLst/>
          </a:prstGeom>
          <a:solidFill>
            <a:srgbClr val="004850"/>
          </a:solidFill>
          <a:ln w="12700">
            <a:solidFill>
              <a:srgbClr val="004850"/>
            </a:solidFill>
            <a:prstDash val="solid"/>
          </a:ln>
        </p:spPr>
        <p:txBody>
          <a:bodyPr/>
          <a:lstStyle/>
          <a:p>
            <a:endParaRPr lang="en-FJ"/>
          </a:p>
        </p:txBody>
      </p:sp>
      <p:sp>
        <p:nvSpPr>
          <p:cNvPr id="12" name="Shape 9"/>
          <p:cNvSpPr/>
          <p:nvPr/>
        </p:nvSpPr>
        <p:spPr>
          <a:xfrm>
            <a:off x="5330655" y="758952"/>
            <a:ext cx="73152" cy="2999232"/>
          </a:xfrm>
          <a:prstGeom prst="rect">
            <a:avLst/>
          </a:prstGeom>
          <a:solidFill>
            <a:srgbClr val="C86A14"/>
          </a:solidFill>
          <a:ln w="12700">
            <a:solidFill>
              <a:srgbClr val="C86A14"/>
            </a:solidFill>
            <a:prstDash val="solid"/>
          </a:ln>
        </p:spPr>
        <p:txBody>
          <a:bodyPr/>
          <a:lstStyle/>
          <a:p>
            <a:endParaRPr lang="en-FJ"/>
          </a:p>
        </p:txBody>
      </p:sp>
      <p:sp>
        <p:nvSpPr>
          <p:cNvPr id="13" name="Text 10"/>
          <p:cNvSpPr/>
          <p:nvPr/>
        </p:nvSpPr>
        <p:spPr>
          <a:xfrm>
            <a:off x="5486400" y="841248"/>
            <a:ext cx="3227832" cy="32004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Key Observations </a:t>
            </a:r>
            <a:endParaRPr lang="en-US" sz="1400" dirty="0"/>
          </a:p>
        </p:txBody>
      </p:sp>
      <p:sp>
        <p:nvSpPr>
          <p:cNvPr id="14" name="Text 11"/>
          <p:cNvSpPr/>
          <p:nvPr/>
        </p:nvSpPr>
        <p:spPr>
          <a:xfrm>
            <a:off x="5486400" y="1234440"/>
            <a:ext cx="3474720" cy="594360"/>
          </a:xfrm>
          <a:prstGeom prst="rect">
            <a:avLst/>
          </a:prstGeom>
          <a:noFill/>
          <a:ln/>
        </p:spPr>
        <p:txBody>
          <a:bodyPr wrap="square" lIns="0" tIns="0" rIns="0" bIns="0" rtlCol="0" anchor="t"/>
          <a:lstStyle/>
          <a:p>
            <a:pPr marL="0" indent="0">
              <a:buNone/>
            </a:pPr>
            <a:r>
              <a:rPr lang="en-US" sz="1100" b="1" dirty="0">
                <a:solidFill>
                  <a:srgbClr val="C86A14"/>
                </a:solidFill>
                <a:latin typeface="Calibri" pitchFamily="34" charset="0"/>
                <a:ea typeface="Calibri" pitchFamily="34" charset="-122"/>
                <a:cs typeface="Calibri" pitchFamily="34" charset="-120"/>
              </a:rPr>
              <a:t>▸ </a:t>
            </a:r>
            <a:r>
              <a:rPr lang="en-US" sz="1200" dirty="0">
                <a:solidFill>
                  <a:srgbClr val="C8E6E6"/>
                </a:solidFill>
                <a:latin typeface="Calibri" pitchFamily="34" charset="0"/>
                <a:ea typeface="Calibri" pitchFamily="34" charset="-122"/>
                <a:cs typeface="Calibri" pitchFamily="34" charset="-120"/>
              </a:rPr>
              <a:t>PWID: 87.3% are in care on ART — highest engagement of all key groups</a:t>
            </a:r>
            <a:endParaRPr lang="en-US" sz="1100" dirty="0"/>
          </a:p>
        </p:txBody>
      </p:sp>
      <p:sp>
        <p:nvSpPr>
          <p:cNvPr id="15" name="Text 12"/>
          <p:cNvSpPr/>
          <p:nvPr/>
        </p:nvSpPr>
        <p:spPr>
          <a:xfrm>
            <a:off x="5486400" y="1842516"/>
            <a:ext cx="3474720" cy="594360"/>
          </a:xfrm>
          <a:prstGeom prst="rect">
            <a:avLst/>
          </a:prstGeom>
          <a:noFill/>
          <a:ln/>
        </p:spPr>
        <p:txBody>
          <a:bodyPr wrap="square" lIns="0" tIns="0" rIns="0" bIns="0" rtlCol="0" anchor="t"/>
          <a:lstStyle/>
          <a:p>
            <a:pPr marL="0" indent="0">
              <a:buNone/>
            </a:pPr>
            <a:r>
              <a:rPr lang="en-US" sz="1200" b="1" dirty="0">
                <a:solidFill>
                  <a:srgbClr val="C86A14"/>
                </a:solidFill>
                <a:latin typeface="Calibri" pitchFamily="34" charset="0"/>
                <a:ea typeface="Calibri" pitchFamily="34" charset="-122"/>
                <a:cs typeface="Calibri" pitchFamily="34" charset="-120"/>
              </a:rPr>
              <a:t>▸ </a:t>
            </a:r>
            <a:r>
              <a:rPr lang="en-US" sz="1200" dirty="0">
                <a:solidFill>
                  <a:srgbClr val="C8E6E6"/>
                </a:solidFill>
                <a:latin typeface="Calibri" pitchFamily="34" charset="0"/>
                <a:ea typeface="Calibri" pitchFamily="34" charset="-122"/>
                <a:cs typeface="Calibri" pitchFamily="34" charset="-120"/>
              </a:rPr>
              <a:t>MSM: 88.2% on ART — strong treatment uptake in this group</a:t>
            </a:r>
            <a:endParaRPr lang="en-US" sz="1200" dirty="0"/>
          </a:p>
        </p:txBody>
      </p:sp>
      <p:sp>
        <p:nvSpPr>
          <p:cNvPr id="16" name="Text 13"/>
          <p:cNvSpPr/>
          <p:nvPr/>
        </p:nvSpPr>
        <p:spPr>
          <a:xfrm>
            <a:off x="5553306" y="2476240"/>
            <a:ext cx="3407813" cy="594360"/>
          </a:xfrm>
          <a:prstGeom prst="rect">
            <a:avLst/>
          </a:prstGeom>
          <a:noFill/>
          <a:ln/>
        </p:spPr>
        <p:txBody>
          <a:bodyPr wrap="square" lIns="0" tIns="0" rIns="0" bIns="0" rtlCol="0" anchor="t"/>
          <a:lstStyle/>
          <a:p>
            <a:pPr marL="0" indent="0">
              <a:buNone/>
            </a:pPr>
            <a:r>
              <a:rPr lang="en-US" sz="1200" b="1" dirty="0">
                <a:solidFill>
                  <a:srgbClr val="C86A14"/>
                </a:solidFill>
                <a:latin typeface="Calibri" pitchFamily="34" charset="0"/>
                <a:ea typeface="Calibri" pitchFamily="34" charset="-122"/>
                <a:cs typeface="Calibri" pitchFamily="34" charset="-120"/>
              </a:rPr>
              <a:t>▸ </a:t>
            </a:r>
            <a:r>
              <a:rPr lang="en-US" sz="1200" dirty="0">
                <a:solidFill>
                  <a:srgbClr val="C8E6E6"/>
                </a:solidFill>
                <a:latin typeface="Calibri" pitchFamily="34" charset="0"/>
                <a:ea typeface="Calibri" pitchFamily="34" charset="-122"/>
                <a:cs typeface="Calibri" pitchFamily="34" charset="-120"/>
              </a:rPr>
              <a:t>Non-KAP: 86.5% on ART — good general population treatment</a:t>
            </a:r>
            <a:endParaRPr lang="en-US" sz="1200" dirty="0"/>
          </a:p>
        </p:txBody>
      </p:sp>
      <p:sp>
        <p:nvSpPr>
          <p:cNvPr id="17" name="Text 14"/>
          <p:cNvSpPr/>
          <p:nvPr/>
        </p:nvSpPr>
        <p:spPr>
          <a:xfrm>
            <a:off x="5553306" y="3080041"/>
            <a:ext cx="3407814" cy="594360"/>
          </a:xfrm>
          <a:prstGeom prst="rect">
            <a:avLst/>
          </a:prstGeom>
          <a:noFill/>
          <a:ln/>
        </p:spPr>
        <p:txBody>
          <a:bodyPr wrap="square" lIns="0" tIns="0" rIns="0" bIns="0" rtlCol="0" anchor="t"/>
          <a:lstStyle/>
          <a:p>
            <a:pPr marL="0" indent="0">
              <a:buNone/>
            </a:pPr>
            <a:r>
              <a:rPr lang="en-US" sz="1200" b="1" dirty="0">
                <a:solidFill>
                  <a:srgbClr val="C86A14"/>
                </a:solidFill>
                <a:latin typeface="Calibri" pitchFamily="34" charset="0"/>
                <a:ea typeface="Calibri" pitchFamily="34" charset="-122"/>
                <a:cs typeface="Calibri" pitchFamily="34" charset="-120"/>
              </a:rPr>
              <a:t>▸ </a:t>
            </a:r>
            <a:r>
              <a:rPr lang="en-US" sz="1200" dirty="0">
                <a:solidFill>
                  <a:srgbClr val="C8E6E6"/>
                </a:solidFill>
                <a:latin typeface="Calibri" pitchFamily="34" charset="0"/>
                <a:ea typeface="Calibri" pitchFamily="34" charset="-122"/>
                <a:cs typeface="Calibri" pitchFamily="34" charset="-120"/>
              </a:rPr>
              <a:t>Unknown KAP: only 27.5% on ART — 61% NOT enrolled. Largest unmet need; urgent case-finding required</a:t>
            </a:r>
            <a:endParaRPr lang="en-US" sz="1200" dirty="0"/>
          </a:p>
        </p:txBody>
      </p:sp>
      <p:sp>
        <p:nvSpPr>
          <p:cNvPr id="18" name="Shape 15"/>
          <p:cNvSpPr/>
          <p:nvPr/>
        </p:nvSpPr>
        <p:spPr>
          <a:xfrm>
            <a:off x="274320" y="3858768"/>
            <a:ext cx="8595360" cy="868680"/>
          </a:xfrm>
          <a:prstGeom prst="rect">
            <a:avLst/>
          </a:prstGeom>
          <a:solidFill>
            <a:srgbClr val="FDF2E9"/>
          </a:solidFill>
          <a:ln w="12700">
            <a:solidFill>
              <a:srgbClr val="C86A14"/>
            </a:solidFill>
            <a:prstDash val="solid"/>
          </a:ln>
        </p:spPr>
        <p:txBody>
          <a:bodyPr/>
          <a:lstStyle/>
          <a:p>
            <a:endParaRPr lang="en-FJ"/>
          </a:p>
        </p:txBody>
      </p:sp>
      <p:sp>
        <p:nvSpPr>
          <p:cNvPr id="19" name="Text 16"/>
          <p:cNvSpPr/>
          <p:nvPr/>
        </p:nvSpPr>
        <p:spPr>
          <a:xfrm>
            <a:off x="457200" y="3904488"/>
            <a:ext cx="8229600" cy="777240"/>
          </a:xfrm>
          <a:prstGeom prst="rect">
            <a:avLst/>
          </a:prstGeom>
          <a:noFill/>
          <a:ln/>
        </p:spPr>
        <p:txBody>
          <a:bodyPr wrap="square" lIns="0" tIns="0" rIns="0" bIns="0" rtlCol="0" anchor="ctr"/>
          <a:lstStyle/>
          <a:p>
            <a:pPr marL="0" indent="0">
              <a:buNone/>
            </a:pPr>
            <a:r>
              <a:rPr lang="en-US" sz="1100" dirty="0">
                <a:solidFill>
                  <a:srgbClr val="1A1A1A"/>
                </a:solidFill>
                <a:latin typeface="Calibri" pitchFamily="34" charset="0"/>
                <a:ea typeface="Calibri" pitchFamily="34" charset="-122"/>
                <a:cs typeface="Calibri" pitchFamily="34" charset="-120"/>
              </a:rPr>
              <a:t>⚠  </a:t>
            </a:r>
            <a:r>
              <a:rPr lang="en-US" dirty="0">
                <a:solidFill>
                  <a:srgbClr val="1A1A1A"/>
                </a:solidFill>
                <a:latin typeface="Calibri" pitchFamily="34" charset="0"/>
                <a:ea typeface="Calibri" pitchFamily="34" charset="-122"/>
                <a:cs typeface="Calibri" pitchFamily="34" charset="-120"/>
              </a:rPr>
              <a:t>41.9% of 2025 cases (845 individuals) are not enrolled in any HIV care. These are identified cases not yet in the system representing the highest-priority linkage-to-care opportunity.</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731520" y="822960"/>
            <a:ext cx="7315200" cy="457200"/>
          </a:xfrm>
          <a:prstGeom prst="rect">
            <a:avLst/>
          </a:prstGeom>
          <a:noFill/>
          <a:ln/>
        </p:spPr>
        <p:txBody>
          <a:bodyPr wrap="square" lIns="0" tIns="0" rIns="0" bIns="0" rtlCol="0" anchor="ctr"/>
          <a:lstStyle/>
          <a:p>
            <a:pPr marL="0" indent="0">
              <a:buNone/>
            </a:pPr>
            <a:r>
              <a:rPr lang="en-US" sz="1200" b="1" kern="0" spc="400" dirty="0">
                <a:solidFill>
                  <a:srgbClr val="C86A14"/>
                </a:solidFill>
                <a:latin typeface="Calibri" pitchFamily="34" charset="0"/>
                <a:ea typeface="Calibri" pitchFamily="34" charset="-122"/>
                <a:cs typeface="Calibri" pitchFamily="34" charset="-120"/>
              </a:rPr>
              <a:t>SECTION 7</a:t>
            </a:r>
            <a:endParaRPr lang="en-US" sz="1200" dirty="0"/>
          </a:p>
        </p:txBody>
      </p:sp>
      <p:sp>
        <p:nvSpPr>
          <p:cNvPr id="5" name="Text 3"/>
          <p:cNvSpPr/>
          <p:nvPr/>
        </p:nvSpPr>
        <p:spPr>
          <a:xfrm>
            <a:off x="731520" y="1298448"/>
            <a:ext cx="7772400" cy="164592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Conclusions &amp;</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Implications</a:t>
            </a:r>
            <a:endParaRPr lang="en-US" sz="4400" dirty="0"/>
          </a:p>
        </p:txBody>
      </p:sp>
      <p:sp>
        <p:nvSpPr>
          <p:cNvPr id="6" name="Text 4"/>
          <p:cNvSpPr/>
          <p:nvPr/>
        </p:nvSpPr>
        <p:spPr>
          <a:xfrm>
            <a:off x="731520" y="2971800"/>
            <a:ext cx="7772400" cy="411480"/>
          </a:xfrm>
          <a:prstGeom prst="rect">
            <a:avLst/>
          </a:prstGeom>
          <a:noFill/>
          <a:ln/>
        </p:spPr>
        <p:txBody>
          <a:bodyPr wrap="square" lIns="0" tIns="0" rIns="0" bIns="0" rtlCol="0" anchor="ctr"/>
          <a:lstStyle/>
          <a:p>
            <a:pPr marL="0" indent="0">
              <a:buNone/>
            </a:pPr>
            <a:r>
              <a:rPr lang="en-US" sz="1300" i="1" dirty="0">
                <a:solidFill>
                  <a:srgbClr val="C8E6E6"/>
                </a:solidFill>
                <a:latin typeface="Calibri" pitchFamily="34" charset="0"/>
                <a:ea typeface="Calibri" pitchFamily="34" charset="-122"/>
                <a:cs typeface="Calibri" pitchFamily="34" charset="-120"/>
              </a:rPr>
              <a:t>Summary findings  |  Priority actions  |  2026–2030 strategy</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Conclusions — 2025 Surveillance Findings</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1200" b="1" dirty="0">
                <a:solidFill>
                  <a:srgbClr val="C86A14"/>
                </a:solidFill>
                <a:latin typeface="Calibri" pitchFamily="34" charset="0"/>
                <a:ea typeface="Calibri" pitchFamily="34" charset="-122"/>
                <a:cs typeface="Calibri" pitchFamily="34" charset="-120"/>
              </a:rPr>
              <a:t>CONCLUSIONS</a:t>
            </a:r>
            <a:endParaRPr lang="en-US" sz="120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256032" y="777240"/>
            <a:ext cx="4251960" cy="1298448"/>
          </a:xfrm>
          <a:prstGeom prst="rect">
            <a:avLst/>
          </a:prstGeom>
          <a:solidFill>
            <a:srgbClr val="004850"/>
          </a:solidFill>
          <a:ln w="12700">
            <a:solidFill>
              <a:srgbClr val="004850"/>
            </a:solidFill>
            <a:prstDash val="solid"/>
          </a:ln>
          <a:effectLst>
            <a:outerShdw blurRad="63500" dist="25400" dir="8100000" algn="bl" rotWithShape="0">
              <a:srgbClr val="000000">
                <a:alpha val="8000"/>
              </a:srgbClr>
            </a:outerShdw>
          </a:effectLst>
        </p:spPr>
        <p:txBody>
          <a:bodyPr/>
          <a:lstStyle/>
          <a:p>
            <a:endParaRPr lang="en-FJ"/>
          </a:p>
        </p:txBody>
      </p:sp>
      <p:sp>
        <p:nvSpPr>
          <p:cNvPr id="9" name="Shape 7"/>
          <p:cNvSpPr/>
          <p:nvPr/>
        </p:nvSpPr>
        <p:spPr>
          <a:xfrm>
            <a:off x="256032" y="777240"/>
            <a:ext cx="320040" cy="1298448"/>
          </a:xfrm>
          <a:prstGeom prst="rect">
            <a:avLst/>
          </a:prstGeom>
          <a:solidFill>
            <a:srgbClr val="C86A14"/>
          </a:solidFill>
          <a:ln w="12700">
            <a:solidFill>
              <a:srgbClr val="C86A14"/>
            </a:solidFill>
            <a:prstDash val="solid"/>
          </a:ln>
        </p:spPr>
        <p:txBody>
          <a:bodyPr/>
          <a:lstStyle/>
          <a:p>
            <a:endParaRPr lang="en-FJ"/>
          </a:p>
        </p:txBody>
      </p:sp>
      <p:sp>
        <p:nvSpPr>
          <p:cNvPr id="10" name="Text 8"/>
          <p:cNvSpPr/>
          <p:nvPr/>
        </p:nvSpPr>
        <p:spPr>
          <a:xfrm>
            <a:off x="292608" y="850392"/>
            <a:ext cx="274320" cy="365760"/>
          </a:xfrm>
          <a:prstGeom prst="rect">
            <a:avLst/>
          </a:prstGeom>
          <a:noFill/>
          <a:ln/>
        </p:spPr>
        <p:txBody>
          <a:bodyPr wrap="square" lIns="0" tIns="0" rIns="0" bIns="0" rtlCol="0" anchor="ctr"/>
          <a:lstStyle/>
          <a:p>
            <a:pPr marL="0" indent="0" algn="ctr">
              <a:buNone/>
            </a:pPr>
            <a:r>
              <a:rPr lang="en-US" sz="1400" b="1" dirty="0">
                <a:solidFill>
                  <a:srgbClr val="004850"/>
                </a:solidFill>
                <a:latin typeface="Calibri" pitchFamily="34" charset="0"/>
                <a:ea typeface="Calibri" pitchFamily="34" charset="-122"/>
                <a:cs typeface="Calibri" pitchFamily="34" charset="-120"/>
              </a:rPr>
              <a:t>01</a:t>
            </a:r>
            <a:endParaRPr lang="en-US" sz="1400" dirty="0"/>
          </a:p>
        </p:txBody>
      </p:sp>
      <p:sp>
        <p:nvSpPr>
          <p:cNvPr id="11" name="Text 9"/>
          <p:cNvSpPr/>
          <p:nvPr/>
        </p:nvSpPr>
        <p:spPr>
          <a:xfrm>
            <a:off x="667512" y="850392"/>
            <a:ext cx="3749040" cy="347472"/>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Epidemic is accelerating</a:t>
            </a:r>
            <a:endParaRPr lang="en-US" sz="1400" dirty="0"/>
          </a:p>
        </p:txBody>
      </p:sp>
      <p:sp>
        <p:nvSpPr>
          <p:cNvPr id="12" name="Text 10"/>
          <p:cNvSpPr/>
          <p:nvPr/>
        </p:nvSpPr>
        <p:spPr>
          <a:xfrm>
            <a:off x="667512" y="1197864"/>
            <a:ext cx="3749040" cy="804672"/>
          </a:xfrm>
          <a:prstGeom prst="rect">
            <a:avLst/>
          </a:prstGeom>
          <a:noFill/>
          <a:ln/>
        </p:spPr>
        <p:txBody>
          <a:bodyPr wrap="square" lIns="0" tIns="0" rIns="0" bIns="0" rtlCol="0" anchor="t"/>
          <a:lstStyle/>
          <a:p>
            <a:pPr marL="0" indent="0">
              <a:buNone/>
            </a:pPr>
            <a:r>
              <a:rPr lang="en-US" sz="1200" dirty="0">
                <a:solidFill>
                  <a:srgbClr val="C8E6E6"/>
                </a:solidFill>
                <a:latin typeface="Calibri" pitchFamily="34" charset="0"/>
                <a:ea typeface="Calibri" pitchFamily="34" charset="-122"/>
                <a:cs typeface="Calibri" pitchFamily="34" charset="-120"/>
              </a:rPr>
              <a:t>2,016 new diagnoses — 27% increase on 2024 and highest ever.</a:t>
            </a:r>
            <a:endParaRPr lang="en-US" sz="1200" dirty="0"/>
          </a:p>
        </p:txBody>
      </p:sp>
      <p:sp>
        <p:nvSpPr>
          <p:cNvPr id="13" name="Shape 11"/>
          <p:cNvSpPr/>
          <p:nvPr/>
        </p:nvSpPr>
        <p:spPr>
          <a:xfrm>
            <a:off x="256032" y="2167128"/>
            <a:ext cx="4251960" cy="1298448"/>
          </a:xfrm>
          <a:prstGeom prst="rect">
            <a:avLst/>
          </a:prstGeom>
          <a:solidFill>
            <a:srgbClr val="FFFFFF"/>
          </a:solidFill>
          <a:ln w="12700">
            <a:solidFill>
              <a:srgbClr val="007A7A"/>
            </a:solidFill>
            <a:prstDash val="solid"/>
          </a:ln>
          <a:effectLst>
            <a:outerShdw blurRad="63500" dist="25400" dir="8100000" algn="bl" rotWithShape="0">
              <a:srgbClr val="000000">
                <a:alpha val="8000"/>
              </a:srgbClr>
            </a:outerShdw>
          </a:effectLst>
        </p:spPr>
        <p:txBody>
          <a:bodyPr/>
          <a:lstStyle/>
          <a:p>
            <a:endParaRPr lang="en-FJ"/>
          </a:p>
        </p:txBody>
      </p:sp>
      <p:sp>
        <p:nvSpPr>
          <p:cNvPr id="14" name="Shape 12"/>
          <p:cNvSpPr/>
          <p:nvPr/>
        </p:nvSpPr>
        <p:spPr>
          <a:xfrm>
            <a:off x="256032" y="2167128"/>
            <a:ext cx="320040" cy="1298448"/>
          </a:xfrm>
          <a:prstGeom prst="rect">
            <a:avLst/>
          </a:prstGeom>
          <a:solidFill>
            <a:srgbClr val="C86A14"/>
          </a:solidFill>
          <a:ln w="12700">
            <a:solidFill>
              <a:srgbClr val="C86A14"/>
            </a:solidFill>
            <a:prstDash val="solid"/>
          </a:ln>
        </p:spPr>
        <p:txBody>
          <a:bodyPr/>
          <a:lstStyle/>
          <a:p>
            <a:endParaRPr lang="en-FJ"/>
          </a:p>
        </p:txBody>
      </p:sp>
      <p:sp>
        <p:nvSpPr>
          <p:cNvPr id="15" name="Text 13"/>
          <p:cNvSpPr/>
          <p:nvPr/>
        </p:nvSpPr>
        <p:spPr>
          <a:xfrm>
            <a:off x="292608" y="2240280"/>
            <a:ext cx="274320" cy="365760"/>
          </a:xfrm>
          <a:prstGeom prst="rect">
            <a:avLst/>
          </a:prstGeom>
          <a:noFill/>
          <a:ln/>
        </p:spPr>
        <p:txBody>
          <a:bodyPr wrap="square" lIns="0" tIns="0" rIns="0" bIns="0" rtlCol="0" anchor="ctr"/>
          <a:lstStyle/>
          <a:p>
            <a:pPr marL="0" indent="0" algn="ctr">
              <a:buNone/>
            </a:pPr>
            <a:r>
              <a:rPr lang="en-US" sz="1400" b="1" dirty="0">
                <a:latin typeface="Calibri" pitchFamily="34" charset="0"/>
                <a:ea typeface="Calibri" pitchFamily="34" charset="-122"/>
                <a:cs typeface="Calibri" pitchFamily="34" charset="-120"/>
              </a:rPr>
              <a:t>02</a:t>
            </a:r>
            <a:endParaRPr lang="en-US" sz="1400" dirty="0"/>
          </a:p>
        </p:txBody>
      </p:sp>
      <p:sp>
        <p:nvSpPr>
          <p:cNvPr id="16" name="Text 14"/>
          <p:cNvSpPr/>
          <p:nvPr/>
        </p:nvSpPr>
        <p:spPr>
          <a:xfrm>
            <a:off x="667512" y="2240280"/>
            <a:ext cx="3749040" cy="347472"/>
          </a:xfrm>
          <a:prstGeom prst="rect">
            <a:avLst/>
          </a:prstGeom>
          <a:noFill/>
          <a:ln/>
        </p:spPr>
        <p:txBody>
          <a:bodyPr wrap="square" lIns="0" tIns="0" rIns="0" bIns="0" rtlCol="0" anchor="ctr"/>
          <a:lstStyle/>
          <a:p>
            <a:pPr marL="0" indent="0">
              <a:buNone/>
            </a:pPr>
            <a:r>
              <a:rPr lang="en-US" sz="1400" b="1" dirty="0">
                <a:solidFill>
                  <a:srgbClr val="004850"/>
                </a:solidFill>
                <a:latin typeface="Calibri" pitchFamily="34" charset="0"/>
                <a:ea typeface="Calibri" pitchFamily="34" charset="-122"/>
                <a:cs typeface="Calibri" pitchFamily="34" charset="-120"/>
              </a:rPr>
              <a:t>Young adults most affected</a:t>
            </a:r>
            <a:endParaRPr lang="en-US" sz="1400" dirty="0"/>
          </a:p>
        </p:txBody>
      </p:sp>
      <p:sp>
        <p:nvSpPr>
          <p:cNvPr id="17" name="Text 15"/>
          <p:cNvSpPr/>
          <p:nvPr/>
        </p:nvSpPr>
        <p:spPr>
          <a:xfrm>
            <a:off x="667512" y="2587752"/>
            <a:ext cx="3749040" cy="804672"/>
          </a:xfrm>
          <a:prstGeom prst="rect">
            <a:avLst/>
          </a:prstGeom>
          <a:noFill/>
          <a:ln/>
        </p:spPr>
        <p:txBody>
          <a:bodyPr wrap="square" lIns="0" tIns="0" rIns="0" bIns="0" rtlCol="0" anchor="t"/>
          <a:lstStyle/>
          <a:p>
            <a:pPr marL="0" indent="0">
              <a:buNone/>
            </a:pPr>
            <a:r>
              <a:rPr lang="en-US" sz="1200" dirty="0">
                <a:solidFill>
                  <a:srgbClr val="4A4A4A"/>
                </a:solidFill>
                <a:latin typeface="Calibri" pitchFamily="34" charset="0"/>
                <a:ea typeface="Calibri" pitchFamily="34" charset="-122"/>
                <a:cs typeface="Calibri" pitchFamily="34" charset="-120"/>
              </a:rPr>
              <a:t>67% of cases aged 20–34. Adolescent group (15–19): 257 cases signals prevention gap in schools.</a:t>
            </a:r>
            <a:endParaRPr lang="en-US" sz="1200" dirty="0"/>
          </a:p>
        </p:txBody>
      </p:sp>
      <p:sp>
        <p:nvSpPr>
          <p:cNvPr id="18" name="Shape 16"/>
          <p:cNvSpPr/>
          <p:nvPr/>
        </p:nvSpPr>
        <p:spPr>
          <a:xfrm>
            <a:off x="256032" y="3557016"/>
            <a:ext cx="4251960" cy="1298448"/>
          </a:xfrm>
          <a:prstGeom prst="rect">
            <a:avLst/>
          </a:prstGeom>
          <a:solidFill>
            <a:srgbClr val="004850"/>
          </a:solidFill>
          <a:ln w="12700">
            <a:solidFill>
              <a:srgbClr val="004850"/>
            </a:solidFill>
            <a:prstDash val="solid"/>
          </a:ln>
          <a:effectLst>
            <a:outerShdw blurRad="63500" dist="25400" dir="8100000" algn="bl" rotWithShape="0">
              <a:srgbClr val="000000">
                <a:alpha val="8000"/>
              </a:srgbClr>
            </a:outerShdw>
          </a:effectLst>
        </p:spPr>
        <p:txBody>
          <a:bodyPr/>
          <a:lstStyle/>
          <a:p>
            <a:endParaRPr lang="en-FJ"/>
          </a:p>
        </p:txBody>
      </p:sp>
      <p:sp>
        <p:nvSpPr>
          <p:cNvPr id="19" name="Shape 17"/>
          <p:cNvSpPr/>
          <p:nvPr/>
        </p:nvSpPr>
        <p:spPr>
          <a:xfrm>
            <a:off x="256032" y="3557016"/>
            <a:ext cx="320040" cy="1298448"/>
          </a:xfrm>
          <a:prstGeom prst="rect">
            <a:avLst/>
          </a:prstGeom>
          <a:solidFill>
            <a:srgbClr val="C86A14"/>
          </a:solidFill>
          <a:ln w="12700">
            <a:solidFill>
              <a:srgbClr val="C86A14"/>
            </a:solidFill>
            <a:prstDash val="solid"/>
          </a:ln>
        </p:spPr>
        <p:txBody>
          <a:bodyPr/>
          <a:lstStyle/>
          <a:p>
            <a:endParaRPr lang="en-FJ"/>
          </a:p>
        </p:txBody>
      </p:sp>
      <p:sp>
        <p:nvSpPr>
          <p:cNvPr id="20" name="Text 18"/>
          <p:cNvSpPr/>
          <p:nvPr/>
        </p:nvSpPr>
        <p:spPr>
          <a:xfrm>
            <a:off x="292608" y="3630168"/>
            <a:ext cx="274320" cy="365760"/>
          </a:xfrm>
          <a:prstGeom prst="rect">
            <a:avLst/>
          </a:prstGeom>
          <a:noFill/>
          <a:ln/>
        </p:spPr>
        <p:txBody>
          <a:bodyPr wrap="square" lIns="0" tIns="0" rIns="0" bIns="0" rtlCol="0" anchor="ctr"/>
          <a:lstStyle/>
          <a:p>
            <a:pPr marL="0" indent="0" algn="ctr">
              <a:buNone/>
            </a:pPr>
            <a:r>
              <a:rPr lang="en-US" sz="1400" b="1" dirty="0">
                <a:solidFill>
                  <a:srgbClr val="004850"/>
                </a:solidFill>
                <a:latin typeface="Calibri" pitchFamily="34" charset="0"/>
                <a:ea typeface="Calibri" pitchFamily="34" charset="-122"/>
                <a:cs typeface="Calibri" pitchFamily="34" charset="-120"/>
              </a:rPr>
              <a:t>03</a:t>
            </a:r>
            <a:endParaRPr lang="en-US" sz="1400" dirty="0"/>
          </a:p>
        </p:txBody>
      </p:sp>
      <p:sp>
        <p:nvSpPr>
          <p:cNvPr id="21" name="Text 19"/>
          <p:cNvSpPr/>
          <p:nvPr/>
        </p:nvSpPr>
        <p:spPr>
          <a:xfrm>
            <a:off x="667512" y="3630168"/>
            <a:ext cx="3749040" cy="347472"/>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IDU and sexual transmission dominate</a:t>
            </a:r>
            <a:endParaRPr lang="en-US" sz="1400" dirty="0"/>
          </a:p>
        </p:txBody>
      </p:sp>
      <p:sp>
        <p:nvSpPr>
          <p:cNvPr id="22" name="Text 20"/>
          <p:cNvSpPr/>
          <p:nvPr/>
        </p:nvSpPr>
        <p:spPr>
          <a:xfrm>
            <a:off x="667512" y="3977640"/>
            <a:ext cx="3749040" cy="804672"/>
          </a:xfrm>
          <a:prstGeom prst="rect">
            <a:avLst/>
          </a:prstGeom>
          <a:noFill/>
          <a:ln/>
        </p:spPr>
        <p:txBody>
          <a:bodyPr wrap="square" lIns="0" tIns="0" rIns="0" bIns="0" rtlCol="0" anchor="t"/>
          <a:lstStyle/>
          <a:p>
            <a:pPr marL="0" indent="0">
              <a:buNone/>
            </a:pPr>
            <a:r>
              <a:rPr lang="en-US" sz="1200" dirty="0">
                <a:solidFill>
                  <a:srgbClr val="C8E6E6"/>
                </a:solidFill>
                <a:latin typeface="Calibri" pitchFamily="34" charset="0"/>
                <a:ea typeface="Calibri" pitchFamily="34" charset="-122"/>
                <a:cs typeface="Calibri" pitchFamily="34" charset="-120"/>
              </a:rPr>
              <a:t>IDU (48%) and sexual transmission (47.3%) account for nearly all known-route cases.</a:t>
            </a:r>
            <a:endParaRPr lang="en-US" sz="1200" dirty="0"/>
          </a:p>
        </p:txBody>
      </p:sp>
      <p:sp>
        <p:nvSpPr>
          <p:cNvPr id="23" name="Shape 21"/>
          <p:cNvSpPr/>
          <p:nvPr/>
        </p:nvSpPr>
        <p:spPr>
          <a:xfrm>
            <a:off x="4718304" y="777240"/>
            <a:ext cx="4251960" cy="1298448"/>
          </a:xfrm>
          <a:prstGeom prst="rect">
            <a:avLst/>
          </a:prstGeom>
          <a:solidFill>
            <a:srgbClr val="FFFFFF"/>
          </a:solidFill>
          <a:ln w="12700">
            <a:solidFill>
              <a:srgbClr val="007A7A"/>
            </a:solidFill>
            <a:prstDash val="solid"/>
          </a:ln>
          <a:effectLst>
            <a:outerShdw blurRad="63500" dist="25400" dir="8100000" algn="bl" rotWithShape="0">
              <a:srgbClr val="000000">
                <a:alpha val="8000"/>
              </a:srgbClr>
            </a:outerShdw>
          </a:effectLst>
        </p:spPr>
        <p:txBody>
          <a:bodyPr/>
          <a:lstStyle/>
          <a:p>
            <a:endParaRPr lang="en-FJ"/>
          </a:p>
        </p:txBody>
      </p:sp>
      <p:sp>
        <p:nvSpPr>
          <p:cNvPr id="24" name="Shape 22"/>
          <p:cNvSpPr/>
          <p:nvPr/>
        </p:nvSpPr>
        <p:spPr>
          <a:xfrm>
            <a:off x="4718304" y="777240"/>
            <a:ext cx="320040" cy="1298448"/>
          </a:xfrm>
          <a:prstGeom prst="rect">
            <a:avLst/>
          </a:prstGeom>
          <a:solidFill>
            <a:srgbClr val="C86A14"/>
          </a:solidFill>
          <a:ln w="12700">
            <a:solidFill>
              <a:srgbClr val="C86A14"/>
            </a:solidFill>
            <a:prstDash val="solid"/>
          </a:ln>
        </p:spPr>
        <p:txBody>
          <a:bodyPr/>
          <a:lstStyle/>
          <a:p>
            <a:endParaRPr lang="en-FJ"/>
          </a:p>
        </p:txBody>
      </p:sp>
      <p:sp>
        <p:nvSpPr>
          <p:cNvPr id="25" name="Text 23"/>
          <p:cNvSpPr/>
          <p:nvPr/>
        </p:nvSpPr>
        <p:spPr>
          <a:xfrm>
            <a:off x="4754880" y="850392"/>
            <a:ext cx="274320" cy="365760"/>
          </a:xfrm>
          <a:prstGeom prst="rect">
            <a:avLst/>
          </a:prstGeom>
          <a:noFill/>
          <a:ln/>
        </p:spPr>
        <p:txBody>
          <a:bodyPr wrap="square" lIns="0" tIns="0" rIns="0" bIns="0" rtlCol="0" anchor="ctr"/>
          <a:lstStyle/>
          <a:p>
            <a:pPr marL="0" indent="0" algn="ctr">
              <a:buNone/>
            </a:pPr>
            <a:r>
              <a:rPr lang="en-US" sz="1200" b="1" dirty="0">
                <a:latin typeface="Calibri" pitchFamily="34" charset="0"/>
                <a:ea typeface="Calibri" pitchFamily="34" charset="-122"/>
                <a:cs typeface="Calibri" pitchFamily="34" charset="-120"/>
              </a:rPr>
              <a:t>04</a:t>
            </a:r>
            <a:endParaRPr lang="en-US" sz="1200" dirty="0"/>
          </a:p>
        </p:txBody>
      </p:sp>
      <p:sp>
        <p:nvSpPr>
          <p:cNvPr id="26" name="Text 24"/>
          <p:cNvSpPr/>
          <p:nvPr/>
        </p:nvSpPr>
        <p:spPr>
          <a:xfrm>
            <a:off x="5129784" y="850392"/>
            <a:ext cx="3749040" cy="347472"/>
          </a:xfrm>
          <a:prstGeom prst="rect">
            <a:avLst/>
          </a:prstGeom>
          <a:noFill/>
          <a:ln/>
        </p:spPr>
        <p:txBody>
          <a:bodyPr wrap="square" lIns="0" tIns="0" rIns="0" bIns="0" rtlCol="0" anchor="ctr"/>
          <a:lstStyle/>
          <a:p>
            <a:pPr marL="0" indent="0">
              <a:buNone/>
            </a:pPr>
            <a:r>
              <a:rPr lang="en-US" sz="1400" b="1" dirty="0">
                <a:solidFill>
                  <a:srgbClr val="004850"/>
                </a:solidFill>
                <a:latin typeface="Calibri" pitchFamily="34" charset="0"/>
                <a:ea typeface="Calibri" pitchFamily="34" charset="-122"/>
                <a:cs typeface="Calibri" pitchFamily="34" charset="-120"/>
              </a:rPr>
              <a:t>Cascade far below 95-95-95</a:t>
            </a:r>
            <a:endParaRPr lang="en-US" sz="1400" dirty="0"/>
          </a:p>
        </p:txBody>
      </p:sp>
      <p:sp>
        <p:nvSpPr>
          <p:cNvPr id="27" name="Text 25"/>
          <p:cNvSpPr/>
          <p:nvPr/>
        </p:nvSpPr>
        <p:spPr>
          <a:xfrm>
            <a:off x="5129784" y="1197864"/>
            <a:ext cx="3749040" cy="804672"/>
          </a:xfrm>
          <a:prstGeom prst="rect">
            <a:avLst/>
          </a:prstGeom>
          <a:noFill/>
          <a:ln/>
        </p:spPr>
        <p:txBody>
          <a:bodyPr wrap="square" lIns="0" tIns="0" rIns="0" bIns="0" rtlCol="0" anchor="t"/>
          <a:lstStyle/>
          <a:p>
            <a:pPr marL="0" indent="0">
              <a:buNone/>
            </a:pPr>
            <a:r>
              <a:rPr lang="en-US" sz="1200" dirty="0">
                <a:solidFill>
                  <a:srgbClr val="4A4A4A"/>
                </a:solidFill>
                <a:latin typeface="Calibri" pitchFamily="34" charset="0"/>
                <a:ea typeface="Calibri" pitchFamily="34" charset="-122"/>
                <a:cs typeface="Calibri" pitchFamily="34" charset="-120"/>
              </a:rPr>
              <a:t>Only 8.1% of known PLHIV virally suppressed. 845 diagnosed cases (41.9%) not enrolled in care.</a:t>
            </a:r>
            <a:endParaRPr lang="en-US" sz="1200" dirty="0"/>
          </a:p>
        </p:txBody>
      </p:sp>
      <p:sp>
        <p:nvSpPr>
          <p:cNvPr id="28" name="Shape 26"/>
          <p:cNvSpPr/>
          <p:nvPr/>
        </p:nvSpPr>
        <p:spPr>
          <a:xfrm>
            <a:off x="4718304" y="2167128"/>
            <a:ext cx="4251960" cy="1298448"/>
          </a:xfrm>
          <a:prstGeom prst="rect">
            <a:avLst/>
          </a:prstGeom>
          <a:solidFill>
            <a:srgbClr val="004850"/>
          </a:solidFill>
          <a:ln w="12700">
            <a:solidFill>
              <a:srgbClr val="004850"/>
            </a:solidFill>
            <a:prstDash val="solid"/>
          </a:ln>
          <a:effectLst>
            <a:outerShdw blurRad="63500" dist="25400" dir="8100000" algn="bl" rotWithShape="0">
              <a:srgbClr val="000000">
                <a:alpha val="8000"/>
              </a:srgbClr>
            </a:outerShdw>
          </a:effectLst>
        </p:spPr>
        <p:txBody>
          <a:bodyPr/>
          <a:lstStyle/>
          <a:p>
            <a:endParaRPr lang="en-FJ"/>
          </a:p>
        </p:txBody>
      </p:sp>
      <p:sp>
        <p:nvSpPr>
          <p:cNvPr id="29" name="Shape 27"/>
          <p:cNvSpPr/>
          <p:nvPr/>
        </p:nvSpPr>
        <p:spPr>
          <a:xfrm>
            <a:off x="4718304" y="2167128"/>
            <a:ext cx="320040" cy="1298448"/>
          </a:xfrm>
          <a:prstGeom prst="rect">
            <a:avLst/>
          </a:prstGeom>
          <a:solidFill>
            <a:srgbClr val="C86A14"/>
          </a:solidFill>
          <a:ln w="12700">
            <a:solidFill>
              <a:srgbClr val="C86A14"/>
            </a:solidFill>
            <a:prstDash val="solid"/>
          </a:ln>
        </p:spPr>
        <p:txBody>
          <a:bodyPr/>
          <a:lstStyle/>
          <a:p>
            <a:endParaRPr lang="en-FJ"/>
          </a:p>
        </p:txBody>
      </p:sp>
      <p:sp>
        <p:nvSpPr>
          <p:cNvPr id="30" name="Text 28"/>
          <p:cNvSpPr/>
          <p:nvPr/>
        </p:nvSpPr>
        <p:spPr>
          <a:xfrm>
            <a:off x="4754880" y="2240280"/>
            <a:ext cx="274320" cy="365760"/>
          </a:xfrm>
          <a:prstGeom prst="rect">
            <a:avLst/>
          </a:prstGeom>
          <a:noFill/>
          <a:ln/>
        </p:spPr>
        <p:txBody>
          <a:bodyPr wrap="square" lIns="0" tIns="0" rIns="0" bIns="0" rtlCol="0" anchor="ctr"/>
          <a:lstStyle/>
          <a:p>
            <a:pPr marL="0" indent="0" algn="ctr">
              <a:buNone/>
            </a:pPr>
            <a:r>
              <a:rPr lang="en-US" sz="1400" b="1" dirty="0">
                <a:solidFill>
                  <a:srgbClr val="004850"/>
                </a:solidFill>
                <a:latin typeface="Calibri" pitchFamily="34" charset="0"/>
                <a:ea typeface="Calibri" pitchFamily="34" charset="-122"/>
                <a:cs typeface="Calibri" pitchFamily="34" charset="-120"/>
              </a:rPr>
              <a:t>05</a:t>
            </a:r>
            <a:endParaRPr lang="en-US" sz="1400" dirty="0"/>
          </a:p>
        </p:txBody>
      </p:sp>
      <p:sp>
        <p:nvSpPr>
          <p:cNvPr id="31" name="Text 29"/>
          <p:cNvSpPr/>
          <p:nvPr/>
        </p:nvSpPr>
        <p:spPr>
          <a:xfrm>
            <a:off x="5129784" y="2240280"/>
            <a:ext cx="3749040" cy="347472"/>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Paediatric &amp; MTCT burden</a:t>
            </a:r>
            <a:endParaRPr lang="en-US" sz="1400" dirty="0"/>
          </a:p>
        </p:txBody>
      </p:sp>
      <p:sp>
        <p:nvSpPr>
          <p:cNvPr id="32" name="Text 30"/>
          <p:cNvSpPr/>
          <p:nvPr/>
        </p:nvSpPr>
        <p:spPr>
          <a:xfrm>
            <a:off x="5129784" y="2587752"/>
            <a:ext cx="3749040" cy="804672"/>
          </a:xfrm>
          <a:prstGeom prst="rect">
            <a:avLst/>
          </a:prstGeom>
          <a:noFill/>
          <a:ln/>
        </p:spPr>
        <p:txBody>
          <a:bodyPr wrap="square" lIns="0" tIns="0" rIns="0" bIns="0" rtlCol="0" anchor="t"/>
          <a:lstStyle/>
          <a:p>
            <a:pPr marL="0" indent="0">
              <a:buNone/>
            </a:pPr>
            <a:r>
              <a:rPr lang="en-US" sz="1200" dirty="0">
                <a:solidFill>
                  <a:srgbClr val="C8E6E6"/>
                </a:solidFill>
                <a:latin typeface="Calibri" pitchFamily="34" charset="0"/>
                <a:ea typeface="Calibri" pitchFamily="34" charset="-122"/>
                <a:cs typeface="Calibri" pitchFamily="34" charset="-120"/>
              </a:rPr>
              <a:t>67 paediatric cases. 57 MTCT cases. Strengthening EMTCT is a 2026–2030 strategy priority.</a:t>
            </a:r>
            <a:endParaRPr lang="en-US" sz="1200" dirty="0"/>
          </a:p>
        </p:txBody>
      </p:sp>
      <p:sp>
        <p:nvSpPr>
          <p:cNvPr id="33" name="Shape 31"/>
          <p:cNvSpPr/>
          <p:nvPr/>
        </p:nvSpPr>
        <p:spPr>
          <a:xfrm>
            <a:off x="4718304" y="3557016"/>
            <a:ext cx="4251960" cy="1298448"/>
          </a:xfrm>
          <a:prstGeom prst="rect">
            <a:avLst/>
          </a:prstGeom>
          <a:solidFill>
            <a:srgbClr val="FFFFFF"/>
          </a:solidFill>
          <a:ln w="12700">
            <a:solidFill>
              <a:srgbClr val="007A7A"/>
            </a:solidFill>
            <a:prstDash val="solid"/>
          </a:ln>
          <a:effectLst>
            <a:outerShdw blurRad="63500" dist="25400" dir="8100000" algn="bl" rotWithShape="0">
              <a:srgbClr val="000000">
                <a:alpha val="8000"/>
              </a:srgbClr>
            </a:outerShdw>
          </a:effectLst>
        </p:spPr>
        <p:txBody>
          <a:bodyPr/>
          <a:lstStyle/>
          <a:p>
            <a:endParaRPr lang="en-FJ"/>
          </a:p>
        </p:txBody>
      </p:sp>
      <p:sp>
        <p:nvSpPr>
          <p:cNvPr id="34" name="Shape 32"/>
          <p:cNvSpPr/>
          <p:nvPr/>
        </p:nvSpPr>
        <p:spPr>
          <a:xfrm>
            <a:off x="4718304" y="3557016"/>
            <a:ext cx="320040" cy="1298448"/>
          </a:xfrm>
          <a:prstGeom prst="rect">
            <a:avLst/>
          </a:prstGeom>
          <a:solidFill>
            <a:srgbClr val="C86A14"/>
          </a:solidFill>
          <a:ln w="12700">
            <a:solidFill>
              <a:srgbClr val="C86A14"/>
            </a:solidFill>
            <a:prstDash val="solid"/>
          </a:ln>
        </p:spPr>
        <p:txBody>
          <a:bodyPr/>
          <a:lstStyle/>
          <a:p>
            <a:endParaRPr lang="en-FJ"/>
          </a:p>
        </p:txBody>
      </p:sp>
      <p:sp>
        <p:nvSpPr>
          <p:cNvPr id="35" name="Text 33"/>
          <p:cNvSpPr/>
          <p:nvPr/>
        </p:nvSpPr>
        <p:spPr>
          <a:xfrm>
            <a:off x="4754880" y="3630168"/>
            <a:ext cx="274320" cy="365760"/>
          </a:xfrm>
          <a:prstGeom prst="rect">
            <a:avLst/>
          </a:prstGeom>
          <a:noFill/>
          <a:ln/>
        </p:spPr>
        <p:txBody>
          <a:bodyPr wrap="square" lIns="0" tIns="0" rIns="0" bIns="0" rtlCol="0" anchor="ctr"/>
          <a:lstStyle/>
          <a:p>
            <a:pPr marL="0" indent="0" algn="ctr">
              <a:buNone/>
            </a:pPr>
            <a:r>
              <a:rPr lang="en-US" sz="1400" b="1" dirty="0">
                <a:latin typeface="Calibri" pitchFamily="34" charset="0"/>
                <a:ea typeface="Calibri" pitchFamily="34" charset="-122"/>
                <a:cs typeface="Calibri" pitchFamily="34" charset="-120"/>
              </a:rPr>
              <a:t>06</a:t>
            </a:r>
            <a:endParaRPr lang="en-US" sz="1400" dirty="0"/>
          </a:p>
        </p:txBody>
      </p:sp>
      <p:sp>
        <p:nvSpPr>
          <p:cNvPr id="36" name="Text 34"/>
          <p:cNvSpPr/>
          <p:nvPr/>
        </p:nvSpPr>
        <p:spPr>
          <a:xfrm>
            <a:off x="5129784" y="3630168"/>
            <a:ext cx="3749040" cy="347472"/>
          </a:xfrm>
          <a:prstGeom prst="rect">
            <a:avLst/>
          </a:prstGeom>
          <a:noFill/>
          <a:ln/>
        </p:spPr>
        <p:txBody>
          <a:bodyPr wrap="square" lIns="0" tIns="0" rIns="0" bIns="0" rtlCol="0" anchor="ctr"/>
          <a:lstStyle/>
          <a:p>
            <a:pPr marL="0" indent="0">
              <a:buNone/>
            </a:pPr>
            <a:r>
              <a:rPr lang="en-US" sz="1400" b="1" dirty="0">
                <a:solidFill>
                  <a:srgbClr val="004850"/>
                </a:solidFill>
                <a:latin typeface="Calibri" pitchFamily="34" charset="0"/>
                <a:ea typeface="Calibri" pitchFamily="34" charset="-122"/>
                <a:cs typeface="Calibri" pitchFamily="34" charset="-120"/>
              </a:rPr>
              <a:t>Geographic concentration</a:t>
            </a:r>
            <a:endParaRPr lang="en-US" sz="1400" dirty="0"/>
          </a:p>
        </p:txBody>
      </p:sp>
      <p:sp>
        <p:nvSpPr>
          <p:cNvPr id="37" name="Text 35"/>
          <p:cNvSpPr/>
          <p:nvPr/>
        </p:nvSpPr>
        <p:spPr>
          <a:xfrm>
            <a:off x="5129784" y="3977640"/>
            <a:ext cx="3749040" cy="804672"/>
          </a:xfrm>
          <a:prstGeom prst="rect">
            <a:avLst/>
          </a:prstGeom>
          <a:noFill/>
          <a:ln/>
        </p:spPr>
        <p:txBody>
          <a:bodyPr wrap="square" lIns="0" tIns="0" rIns="0" bIns="0" rtlCol="0" anchor="t"/>
          <a:lstStyle/>
          <a:p>
            <a:pPr marL="0" indent="0">
              <a:buNone/>
            </a:pPr>
            <a:r>
              <a:rPr lang="en-US" sz="1200" dirty="0">
                <a:solidFill>
                  <a:srgbClr val="4A4A4A"/>
                </a:solidFill>
                <a:latin typeface="Calibri" pitchFamily="34" charset="0"/>
                <a:ea typeface="Calibri" pitchFamily="34" charset="-122"/>
                <a:cs typeface="Calibri" pitchFamily="34" charset="-120"/>
              </a:rPr>
              <a:t>68.3% of cases in Central/Eastern Division. Targeted scale-up in Suva and peri-urban areas critical.</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solidFill>
          <a:srgbClr val="F4F9F9"/>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04850"/>
          </a:solidFill>
          <a:ln w="12700">
            <a:solidFill>
              <a:srgbClr val="004850"/>
            </a:solidFill>
            <a:prstDash val="solid"/>
          </a:ln>
        </p:spPr>
        <p:txBody>
          <a:bodyPr/>
          <a:lstStyle/>
          <a:p>
            <a:endParaRPr lang="en-FJ"/>
          </a:p>
        </p:txBody>
      </p:sp>
      <p:sp>
        <p:nvSpPr>
          <p:cNvPr id="3" name="Shape 1"/>
          <p:cNvSpPr/>
          <p:nvPr/>
        </p:nvSpPr>
        <p:spPr>
          <a:xfrm>
            <a:off x="0" y="0"/>
            <a:ext cx="109728" cy="658368"/>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256032" y="0"/>
            <a:ext cx="7498080" cy="658368"/>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Priority Actions — 2026–2030 National HIV Response</a:t>
            </a:r>
            <a:endParaRPr lang="en-US" sz="2000" dirty="0"/>
          </a:p>
        </p:txBody>
      </p:sp>
      <p:sp>
        <p:nvSpPr>
          <p:cNvPr id="5" name="Text 3"/>
          <p:cNvSpPr/>
          <p:nvPr/>
        </p:nvSpPr>
        <p:spPr>
          <a:xfrm>
            <a:off x="7818120" y="128016"/>
            <a:ext cx="1234440" cy="402336"/>
          </a:xfrm>
          <a:prstGeom prst="rect">
            <a:avLst/>
          </a:prstGeom>
          <a:solidFill>
            <a:srgbClr val="1A3535"/>
          </a:solidFill>
          <a:ln/>
        </p:spPr>
        <p:txBody>
          <a:bodyPr wrap="square" lIns="38100" tIns="38100" rIns="38100" bIns="38100" rtlCol="0" anchor="ctr"/>
          <a:lstStyle/>
          <a:p>
            <a:pPr marL="0" indent="0" algn="r">
              <a:buNone/>
            </a:pPr>
            <a:r>
              <a:rPr lang="en-US" sz="1200" b="1" dirty="0">
                <a:solidFill>
                  <a:srgbClr val="C86A14"/>
                </a:solidFill>
                <a:latin typeface="Calibri" pitchFamily="34" charset="0"/>
                <a:ea typeface="Calibri" pitchFamily="34" charset="-122"/>
                <a:cs typeface="Calibri" pitchFamily="34" charset="-120"/>
              </a:rPr>
              <a:t>CONCLUSIONS</a:t>
            </a:r>
            <a:endParaRPr lang="en-US" sz="1200" dirty="0"/>
          </a:p>
        </p:txBody>
      </p:sp>
      <p:sp>
        <p:nvSpPr>
          <p:cNvPr id="6" name="Shape 4"/>
          <p:cNvSpPr/>
          <p:nvPr/>
        </p:nvSpPr>
        <p:spPr>
          <a:xfrm>
            <a:off x="0" y="4937760"/>
            <a:ext cx="9144000" cy="205740"/>
          </a:xfrm>
          <a:prstGeom prst="rect">
            <a:avLst/>
          </a:prstGeom>
          <a:solidFill>
            <a:srgbClr val="004850"/>
          </a:solidFill>
          <a:ln w="12700">
            <a:solidFill>
              <a:srgbClr val="004850"/>
            </a:solidFill>
            <a:prstDash val="solid"/>
          </a:ln>
        </p:spPr>
        <p:txBody>
          <a:bodyPr/>
          <a:lstStyle/>
          <a:p>
            <a:endParaRPr lang="en-FJ"/>
          </a:p>
        </p:txBody>
      </p:sp>
      <p:sp>
        <p:nvSpPr>
          <p:cNvPr id="7" name="Text 5"/>
          <p:cNvSpPr/>
          <p:nvPr/>
        </p:nvSpPr>
        <p:spPr>
          <a:xfrm>
            <a:off x="182880" y="4937760"/>
            <a:ext cx="8778240" cy="205740"/>
          </a:xfrm>
          <a:prstGeom prst="rect">
            <a:avLst/>
          </a:prstGeom>
          <a:noFill/>
          <a:ln/>
        </p:spPr>
        <p:txBody>
          <a:bodyPr wrap="square" lIns="0" tIns="0" rIns="0" bIns="0" rtlCol="0" anchor="ctr"/>
          <a:lstStyle/>
          <a:p>
            <a:pPr marL="0" indent="0">
              <a:buNone/>
            </a:pPr>
            <a:r>
              <a:rPr lang="en-US" sz="800" dirty="0">
                <a:solidFill>
                  <a:srgbClr val="C8E6E6"/>
                </a:solidFill>
                <a:latin typeface="Calibri" pitchFamily="34" charset="0"/>
                <a:ea typeface="Calibri" pitchFamily="34" charset="-122"/>
                <a:cs typeface="Calibri" pitchFamily="34" charset="-120"/>
              </a:rPr>
              <a:t>Ministry of Health &amp; Medical Services, Fiji  |  National HIV Surveillance Report 2025  |  SRH &amp; HIV Unit</a:t>
            </a:r>
            <a:endParaRPr lang="en-US" sz="800" dirty="0"/>
          </a:p>
        </p:txBody>
      </p:sp>
      <p:sp>
        <p:nvSpPr>
          <p:cNvPr id="8" name="Shape 6"/>
          <p:cNvSpPr/>
          <p:nvPr/>
        </p:nvSpPr>
        <p:spPr>
          <a:xfrm>
            <a:off x="256032" y="786384"/>
            <a:ext cx="4251960" cy="1938528"/>
          </a:xfrm>
          <a:prstGeom prst="rect">
            <a:avLst/>
          </a:prstGeom>
          <a:solidFill>
            <a:srgbClr val="FFFFFF"/>
          </a:solidFill>
          <a:ln w="12700">
            <a:solidFill>
              <a:srgbClr val="C8E6E6"/>
            </a:solidFill>
            <a:prstDash val="solid"/>
          </a:ln>
        </p:spPr>
        <p:txBody>
          <a:bodyPr/>
          <a:lstStyle/>
          <a:p>
            <a:endParaRPr lang="en-FJ"/>
          </a:p>
        </p:txBody>
      </p:sp>
      <p:sp>
        <p:nvSpPr>
          <p:cNvPr id="9" name="Shape 7"/>
          <p:cNvSpPr/>
          <p:nvPr/>
        </p:nvSpPr>
        <p:spPr>
          <a:xfrm>
            <a:off x="256032" y="768096"/>
            <a:ext cx="4251960" cy="347472"/>
          </a:xfrm>
          <a:prstGeom prst="rect">
            <a:avLst/>
          </a:prstGeom>
          <a:solidFill>
            <a:srgbClr val="004850"/>
          </a:solidFill>
          <a:ln w="12700">
            <a:solidFill>
              <a:srgbClr val="004850"/>
            </a:solidFill>
            <a:prstDash val="solid"/>
          </a:ln>
        </p:spPr>
        <p:txBody>
          <a:bodyPr/>
          <a:lstStyle/>
          <a:p>
            <a:endParaRPr lang="en-FJ"/>
          </a:p>
        </p:txBody>
      </p:sp>
      <p:sp>
        <p:nvSpPr>
          <p:cNvPr id="10" name="Text 8"/>
          <p:cNvSpPr/>
          <p:nvPr/>
        </p:nvSpPr>
        <p:spPr>
          <a:xfrm>
            <a:off x="365760" y="804672"/>
            <a:ext cx="4023360" cy="274320"/>
          </a:xfrm>
          <a:prstGeom prst="rect">
            <a:avLst/>
          </a:prstGeom>
          <a:noFill/>
          <a:ln/>
        </p:spPr>
        <p:txBody>
          <a:bodyPr wrap="square" lIns="0" tIns="0" rIns="0" bIns="0" rtlCol="0" anchor="ctr"/>
          <a:lstStyle/>
          <a:p>
            <a:pPr marL="0" indent="0">
              <a:buNone/>
            </a:pPr>
            <a:r>
              <a:rPr lang="en-US" sz="950" b="1" kern="0" spc="200" dirty="0">
                <a:solidFill>
                  <a:srgbClr val="FFFFFF"/>
                </a:solidFill>
                <a:latin typeface="Calibri" pitchFamily="34" charset="0"/>
                <a:ea typeface="Calibri" pitchFamily="34" charset="-122"/>
                <a:cs typeface="Calibri" pitchFamily="34" charset="-120"/>
              </a:rPr>
              <a:t>PREVENTION</a:t>
            </a:r>
            <a:endParaRPr lang="en-US" sz="950" dirty="0"/>
          </a:p>
        </p:txBody>
      </p:sp>
      <p:sp>
        <p:nvSpPr>
          <p:cNvPr id="11" name="Text 9"/>
          <p:cNvSpPr/>
          <p:nvPr/>
        </p:nvSpPr>
        <p:spPr>
          <a:xfrm>
            <a:off x="365760" y="1188720"/>
            <a:ext cx="4023360" cy="493776"/>
          </a:xfrm>
          <a:prstGeom prst="rect">
            <a:avLst/>
          </a:prstGeom>
          <a:noFill/>
          <a:ln/>
        </p:spPr>
        <p:txBody>
          <a:bodyPr wrap="square" lIns="0" tIns="0" rIns="0" bIns="0" rtlCol="0" anchor="t"/>
          <a:lstStyle/>
          <a:p>
            <a:pPr marL="0" indent="0">
              <a:buNone/>
            </a:pPr>
            <a:r>
              <a:rPr lang="en-US" sz="950" b="1" dirty="0">
                <a:solidFill>
                  <a:srgbClr val="004850"/>
                </a:solidFill>
                <a:latin typeface="Calibri" pitchFamily="34" charset="0"/>
                <a:ea typeface="Calibri" pitchFamily="34" charset="-122"/>
                <a:cs typeface="Calibri" pitchFamily="34" charset="-120"/>
              </a:rPr>
              <a:t>→ </a:t>
            </a:r>
            <a:r>
              <a:rPr lang="en-US" sz="950" b="1" dirty="0">
                <a:solidFill>
                  <a:srgbClr val="1A1A1A"/>
                </a:solidFill>
                <a:latin typeface="Calibri" pitchFamily="34" charset="0"/>
                <a:ea typeface="Calibri" pitchFamily="34" charset="-122"/>
                <a:cs typeface="Calibri" pitchFamily="34" charset="-120"/>
              </a:rPr>
              <a:t>Introduce and scale up harm reduction</a:t>
            </a:r>
            <a:r>
              <a:rPr lang="en-US" sz="950" dirty="0">
                <a:solidFill>
                  <a:srgbClr val="1A1A1A"/>
                </a:solidFill>
                <a:latin typeface="Calibri" pitchFamily="34" charset="0"/>
                <a:ea typeface="Calibri" pitchFamily="34" charset="-122"/>
                <a:cs typeface="Calibri" pitchFamily="34" charset="-120"/>
              </a:rPr>
              <a:t>: needle/syringe programmes, OST for PWID</a:t>
            </a:r>
            <a:endParaRPr lang="en-US" sz="950" dirty="0"/>
          </a:p>
        </p:txBody>
      </p:sp>
      <p:sp>
        <p:nvSpPr>
          <p:cNvPr id="12" name="Text 10"/>
          <p:cNvSpPr/>
          <p:nvPr/>
        </p:nvSpPr>
        <p:spPr>
          <a:xfrm>
            <a:off x="365760" y="1700784"/>
            <a:ext cx="4023360" cy="493776"/>
          </a:xfrm>
          <a:prstGeom prst="rect">
            <a:avLst/>
          </a:prstGeom>
          <a:noFill/>
          <a:ln/>
        </p:spPr>
        <p:txBody>
          <a:bodyPr wrap="square" lIns="0" tIns="0" rIns="0" bIns="0" rtlCol="0" anchor="t"/>
          <a:lstStyle/>
          <a:p>
            <a:pPr marL="0" indent="0">
              <a:buNone/>
            </a:pPr>
            <a:r>
              <a:rPr lang="en-US" sz="950" b="1" dirty="0">
                <a:solidFill>
                  <a:srgbClr val="004850"/>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Youth-focused prevention in schools and communities (15–19 group)</a:t>
            </a:r>
            <a:endParaRPr lang="en-US" sz="950" dirty="0"/>
          </a:p>
        </p:txBody>
      </p:sp>
      <p:sp>
        <p:nvSpPr>
          <p:cNvPr id="13" name="Text 11"/>
          <p:cNvSpPr/>
          <p:nvPr/>
        </p:nvSpPr>
        <p:spPr>
          <a:xfrm>
            <a:off x="365760" y="2212848"/>
            <a:ext cx="4023360" cy="493776"/>
          </a:xfrm>
          <a:prstGeom prst="rect">
            <a:avLst/>
          </a:prstGeom>
          <a:noFill/>
          <a:ln/>
        </p:spPr>
        <p:txBody>
          <a:bodyPr wrap="square" lIns="0" tIns="0" rIns="0" bIns="0" rtlCol="0" anchor="t"/>
          <a:lstStyle/>
          <a:p>
            <a:pPr marL="0" indent="0">
              <a:buNone/>
            </a:pPr>
            <a:r>
              <a:rPr lang="en-US" sz="950" b="1" dirty="0">
                <a:solidFill>
                  <a:srgbClr val="004850"/>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Expanded community-based HIV testing to reach undiagnosed PLHIV</a:t>
            </a:r>
            <a:endParaRPr lang="en-US" sz="950" dirty="0"/>
          </a:p>
        </p:txBody>
      </p:sp>
      <p:sp>
        <p:nvSpPr>
          <p:cNvPr id="14" name="Shape 12"/>
          <p:cNvSpPr/>
          <p:nvPr/>
        </p:nvSpPr>
        <p:spPr>
          <a:xfrm>
            <a:off x="4718304" y="768096"/>
            <a:ext cx="4251960" cy="1938528"/>
          </a:xfrm>
          <a:prstGeom prst="rect">
            <a:avLst/>
          </a:prstGeom>
          <a:solidFill>
            <a:srgbClr val="FFFFFF"/>
          </a:solidFill>
          <a:ln w="12700">
            <a:solidFill>
              <a:srgbClr val="C8E6E6"/>
            </a:solidFill>
            <a:prstDash val="solid"/>
          </a:ln>
        </p:spPr>
        <p:txBody>
          <a:bodyPr/>
          <a:lstStyle/>
          <a:p>
            <a:endParaRPr lang="en-FJ"/>
          </a:p>
        </p:txBody>
      </p:sp>
      <p:sp>
        <p:nvSpPr>
          <p:cNvPr id="15" name="Shape 13"/>
          <p:cNvSpPr/>
          <p:nvPr/>
        </p:nvSpPr>
        <p:spPr>
          <a:xfrm>
            <a:off x="4718304" y="768096"/>
            <a:ext cx="4251960" cy="347472"/>
          </a:xfrm>
          <a:prstGeom prst="rect">
            <a:avLst/>
          </a:prstGeom>
          <a:solidFill>
            <a:srgbClr val="007A7A"/>
          </a:solidFill>
          <a:ln w="12700">
            <a:solidFill>
              <a:srgbClr val="007A7A"/>
            </a:solidFill>
            <a:prstDash val="solid"/>
          </a:ln>
        </p:spPr>
        <p:txBody>
          <a:bodyPr/>
          <a:lstStyle/>
          <a:p>
            <a:endParaRPr lang="en-FJ"/>
          </a:p>
        </p:txBody>
      </p:sp>
      <p:sp>
        <p:nvSpPr>
          <p:cNvPr id="16" name="Text 14"/>
          <p:cNvSpPr/>
          <p:nvPr/>
        </p:nvSpPr>
        <p:spPr>
          <a:xfrm>
            <a:off x="4828032" y="804672"/>
            <a:ext cx="4023360" cy="274320"/>
          </a:xfrm>
          <a:prstGeom prst="rect">
            <a:avLst/>
          </a:prstGeom>
          <a:noFill/>
          <a:ln/>
        </p:spPr>
        <p:txBody>
          <a:bodyPr wrap="square" lIns="0" tIns="0" rIns="0" bIns="0" rtlCol="0" anchor="ctr"/>
          <a:lstStyle/>
          <a:p>
            <a:pPr marL="0" indent="0">
              <a:buNone/>
            </a:pPr>
            <a:r>
              <a:rPr lang="en-US" sz="950" b="1" kern="0" spc="200" dirty="0">
                <a:solidFill>
                  <a:srgbClr val="FFFFFF"/>
                </a:solidFill>
                <a:latin typeface="Calibri" pitchFamily="34" charset="0"/>
                <a:ea typeface="Calibri" pitchFamily="34" charset="-122"/>
                <a:cs typeface="Calibri" pitchFamily="34" charset="-120"/>
              </a:rPr>
              <a:t>TREATMENT LINKAGE</a:t>
            </a:r>
            <a:endParaRPr lang="en-US" sz="950" dirty="0"/>
          </a:p>
        </p:txBody>
      </p:sp>
      <p:sp>
        <p:nvSpPr>
          <p:cNvPr id="17" name="Text 15"/>
          <p:cNvSpPr/>
          <p:nvPr/>
        </p:nvSpPr>
        <p:spPr>
          <a:xfrm>
            <a:off x="4828032" y="1188720"/>
            <a:ext cx="4023360" cy="493776"/>
          </a:xfrm>
          <a:prstGeom prst="rect">
            <a:avLst/>
          </a:prstGeom>
          <a:noFill/>
          <a:ln/>
        </p:spPr>
        <p:txBody>
          <a:bodyPr wrap="square" lIns="0" tIns="0" rIns="0" bIns="0" rtlCol="0" anchor="t"/>
          <a:lstStyle/>
          <a:p>
            <a:pPr marL="0" indent="0">
              <a:buNone/>
            </a:pPr>
            <a:r>
              <a:rPr lang="en-US" sz="950" b="1" dirty="0">
                <a:solidFill>
                  <a:srgbClr val="007A7A"/>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Immediate linkage-to-care for 845 unenrolled 2025 cases</a:t>
            </a:r>
            <a:endParaRPr lang="en-US" sz="950" dirty="0"/>
          </a:p>
        </p:txBody>
      </p:sp>
      <p:sp>
        <p:nvSpPr>
          <p:cNvPr id="18" name="Text 16"/>
          <p:cNvSpPr/>
          <p:nvPr/>
        </p:nvSpPr>
        <p:spPr>
          <a:xfrm>
            <a:off x="4828032" y="1700784"/>
            <a:ext cx="4023360" cy="493776"/>
          </a:xfrm>
          <a:prstGeom prst="rect">
            <a:avLst/>
          </a:prstGeom>
          <a:noFill/>
          <a:ln/>
        </p:spPr>
        <p:txBody>
          <a:bodyPr wrap="square" lIns="0" tIns="0" rIns="0" bIns="0" rtlCol="0" anchor="t"/>
          <a:lstStyle/>
          <a:p>
            <a:pPr marL="0" indent="0">
              <a:buNone/>
            </a:pPr>
            <a:r>
              <a:rPr lang="en-US" sz="950" b="1" dirty="0">
                <a:solidFill>
                  <a:srgbClr val="007A7A"/>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Strengthen ART initiation — promote same-day ART start</a:t>
            </a:r>
            <a:endParaRPr lang="en-US" sz="950" dirty="0"/>
          </a:p>
        </p:txBody>
      </p:sp>
      <p:sp>
        <p:nvSpPr>
          <p:cNvPr id="19" name="Text 17"/>
          <p:cNvSpPr/>
          <p:nvPr/>
        </p:nvSpPr>
        <p:spPr>
          <a:xfrm>
            <a:off x="4828032" y="2212848"/>
            <a:ext cx="4023360" cy="493776"/>
          </a:xfrm>
          <a:prstGeom prst="rect">
            <a:avLst/>
          </a:prstGeom>
          <a:noFill/>
          <a:ln/>
        </p:spPr>
        <p:txBody>
          <a:bodyPr wrap="square" lIns="0" tIns="0" rIns="0" bIns="0" rtlCol="0" anchor="t"/>
          <a:lstStyle/>
          <a:p>
            <a:pPr marL="0" indent="0">
              <a:buNone/>
            </a:pPr>
            <a:r>
              <a:rPr lang="en-US" sz="950" b="1" dirty="0">
                <a:solidFill>
                  <a:srgbClr val="007A7A"/>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Enhanced viral load monitoring and retention systems</a:t>
            </a:r>
            <a:endParaRPr lang="en-US" sz="950" dirty="0"/>
          </a:p>
        </p:txBody>
      </p:sp>
      <p:sp>
        <p:nvSpPr>
          <p:cNvPr id="20" name="Shape 18"/>
          <p:cNvSpPr/>
          <p:nvPr/>
        </p:nvSpPr>
        <p:spPr>
          <a:xfrm>
            <a:off x="256032" y="2798064"/>
            <a:ext cx="4251960" cy="1938528"/>
          </a:xfrm>
          <a:prstGeom prst="rect">
            <a:avLst/>
          </a:prstGeom>
          <a:solidFill>
            <a:srgbClr val="FFFFFF"/>
          </a:solidFill>
          <a:ln w="12700">
            <a:solidFill>
              <a:srgbClr val="C8E6E6"/>
            </a:solidFill>
            <a:prstDash val="solid"/>
          </a:ln>
        </p:spPr>
        <p:txBody>
          <a:bodyPr/>
          <a:lstStyle/>
          <a:p>
            <a:endParaRPr lang="en-FJ"/>
          </a:p>
        </p:txBody>
      </p:sp>
      <p:sp>
        <p:nvSpPr>
          <p:cNvPr id="21" name="Shape 19"/>
          <p:cNvSpPr/>
          <p:nvPr/>
        </p:nvSpPr>
        <p:spPr>
          <a:xfrm>
            <a:off x="256032" y="2798064"/>
            <a:ext cx="4251960" cy="347472"/>
          </a:xfrm>
          <a:prstGeom prst="rect">
            <a:avLst/>
          </a:prstGeom>
          <a:solidFill>
            <a:srgbClr val="C86A14"/>
          </a:solidFill>
          <a:ln w="12700">
            <a:solidFill>
              <a:srgbClr val="C86A14"/>
            </a:solidFill>
            <a:prstDash val="solid"/>
          </a:ln>
        </p:spPr>
        <p:txBody>
          <a:bodyPr/>
          <a:lstStyle/>
          <a:p>
            <a:endParaRPr lang="en-FJ"/>
          </a:p>
        </p:txBody>
      </p:sp>
      <p:sp>
        <p:nvSpPr>
          <p:cNvPr id="22" name="Text 20"/>
          <p:cNvSpPr/>
          <p:nvPr/>
        </p:nvSpPr>
        <p:spPr>
          <a:xfrm>
            <a:off x="365760" y="2834640"/>
            <a:ext cx="4023360" cy="274320"/>
          </a:xfrm>
          <a:prstGeom prst="rect">
            <a:avLst/>
          </a:prstGeom>
          <a:noFill/>
          <a:ln/>
        </p:spPr>
        <p:txBody>
          <a:bodyPr wrap="square" lIns="0" tIns="0" rIns="0" bIns="0" rtlCol="0" anchor="ctr"/>
          <a:lstStyle/>
          <a:p>
            <a:pPr marL="0" indent="0">
              <a:buNone/>
            </a:pPr>
            <a:r>
              <a:rPr lang="en-US" sz="950" b="1" kern="0" spc="200" dirty="0">
                <a:solidFill>
                  <a:srgbClr val="FFFFFF"/>
                </a:solidFill>
                <a:latin typeface="Calibri" pitchFamily="34" charset="0"/>
                <a:ea typeface="Calibri" pitchFamily="34" charset="-122"/>
                <a:cs typeface="Calibri" pitchFamily="34" charset="-120"/>
              </a:rPr>
              <a:t>EMTCT / PAEDIATRIC HIV</a:t>
            </a:r>
            <a:endParaRPr lang="en-US" sz="950" dirty="0"/>
          </a:p>
        </p:txBody>
      </p:sp>
      <p:sp>
        <p:nvSpPr>
          <p:cNvPr id="23" name="Text 21"/>
          <p:cNvSpPr/>
          <p:nvPr/>
        </p:nvSpPr>
        <p:spPr>
          <a:xfrm>
            <a:off x="365760" y="3218688"/>
            <a:ext cx="4023360" cy="493776"/>
          </a:xfrm>
          <a:prstGeom prst="rect">
            <a:avLst/>
          </a:prstGeom>
          <a:noFill/>
          <a:ln/>
        </p:spPr>
        <p:txBody>
          <a:bodyPr wrap="square" lIns="0" tIns="0" rIns="0" bIns="0" rtlCol="0" anchor="t"/>
          <a:lstStyle/>
          <a:p>
            <a:pPr marL="0" indent="0">
              <a:buNone/>
            </a:pPr>
            <a:r>
              <a:rPr lang="en-US" sz="950" b="1" dirty="0">
                <a:solidFill>
                  <a:srgbClr val="C86A14"/>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Strengthen antenatal HIV screening and PMTCT coverage nationally</a:t>
            </a:r>
            <a:endParaRPr lang="en-US" sz="950" dirty="0"/>
          </a:p>
        </p:txBody>
      </p:sp>
      <p:sp>
        <p:nvSpPr>
          <p:cNvPr id="24" name="Text 22"/>
          <p:cNvSpPr/>
          <p:nvPr/>
        </p:nvSpPr>
        <p:spPr>
          <a:xfrm>
            <a:off x="365760" y="3730752"/>
            <a:ext cx="4023360" cy="493776"/>
          </a:xfrm>
          <a:prstGeom prst="rect">
            <a:avLst/>
          </a:prstGeom>
          <a:noFill/>
          <a:ln/>
        </p:spPr>
        <p:txBody>
          <a:bodyPr wrap="square" lIns="0" tIns="0" rIns="0" bIns="0" rtlCol="0" anchor="t"/>
          <a:lstStyle/>
          <a:p>
            <a:pPr marL="0" indent="0">
              <a:buNone/>
            </a:pPr>
            <a:r>
              <a:rPr lang="en-US" sz="950" b="1" dirty="0">
                <a:solidFill>
                  <a:srgbClr val="C86A14"/>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Paediatric HIV care protocols and early infant diagnosis</a:t>
            </a:r>
            <a:endParaRPr lang="en-US" sz="950" dirty="0"/>
          </a:p>
        </p:txBody>
      </p:sp>
      <p:sp>
        <p:nvSpPr>
          <p:cNvPr id="25" name="Text 23"/>
          <p:cNvSpPr/>
          <p:nvPr/>
        </p:nvSpPr>
        <p:spPr>
          <a:xfrm>
            <a:off x="365760" y="4242816"/>
            <a:ext cx="4023360" cy="493776"/>
          </a:xfrm>
          <a:prstGeom prst="rect">
            <a:avLst/>
          </a:prstGeom>
          <a:noFill/>
          <a:ln/>
        </p:spPr>
        <p:txBody>
          <a:bodyPr wrap="square" lIns="0" tIns="0" rIns="0" bIns="0" rtlCol="0" anchor="t"/>
          <a:lstStyle/>
          <a:p>
            <a:pPr marL="0" indent="0">
              <a:buNone/>
            </a:pPr>
            <a:r>
              <a:rPr lang="en-US" sz="950" b="1" dirty="0">
                <a:solidFill>
                  <a:srgbClr val="C86A14"/>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Targeted EMTCT support in high-burden divisions</a:t>
            </a:r>
            <a:endParaRPr lang="en-US" sz="950" dirty="0"/>
          </a:p>
        </p:txBody>
      </p:sp>
      <p:sp>
        <p:nvSpPr>
          <p:cNvPr id="26" name="Shape 24"/>
          <p:cNvSpPr/>
          <p:nvPr/>
        </p:nvSpPr>
        <p:spPr>
          <a:xfrm>
            <a:off x="4718304" y="2798064"/>
            <a:ext cx="4251960" cy="1938528"/>
          </a:xfrm>
          <a:prstGeom prst="rect">
            <a:avLst/>
          </a:prstGeom>
          <a:solidFill>
            <a:srgbClr val="FFFFFF"/>
          </a:solidFill>
          <a:ln w="12700">
            <a:solidFill>
              <a:srgbClr val="C8E6E6"/>
            </a:solidFill>
            <a:prstDash val="solid"/>
          </a:ln>
        </p:spPr>
        <p:txBody>
          <a:bodyPr/>
          <a:lstStyle/>
          <a:p>
            <a:endParaRPr lang="en-FJ"/>
          </a:p>
        </p:txBody>
      </p:sp>
      <p:sp>
        <p:nvSpPr>
          <p:cNvPr id="27" name="Shape 25"/>
          <p:cNvSpPr/>
          <p:nvPr/>
        </p:nvSpPr>
        <p:spPr>
          <a:xfrm>
            <a:off x="4718304" y="2798064"/>
            <a:ext cx="4251960" cy="347472"/>
          </a:xfrm>
          <a:prstGeom prst="rect">
            <a:avLst/>
          </a:prstGeom>
          <a:solidFill>
            <a:srgbClr val="005F6B"/>
          </a:solidFill>
          <a:ln w="12700">
            <a:solidFill>
              <a:srgbClr val="005F6B"/>
            </a:solidFill>
            <a:prstDash val="solid"/>
          </a:ln>
        </p:spPr>
        <p:txBody>
          <a:bodyPr/>
          <a:lstStyle/>
          <a:p>
            <a:endParaRPr lang="en-FJ"/>
          </a:p>
        </p:txBody>
      </p:sp>
      <p:sp>
        <p:nvSpPr>
          <p:cNvPr id="28" name="Text 26"/>
          <p:cNvSpPr/>
          <p:nvPr/>
        </p:nvSpPr>
        <p:spPr>
          <a:xfrm>
            <a:off x="4828032" y="2834640"/>
            <a:ext cx="4023360" cy="274320"/>
          </a:xfrm>
          <a:prstGeom prst="rect">
            <a:avLst/>
          </a:prstGeom>
          <a:noFill/>
          <a:ln/>
        </p:spPr>
        <p:txBody>
          <a:bodyPr wrap="square" lIns="0" tIns="0" rIns="0" bIns="0" rtlCol="0" anchor="ctr"/>
          <a:lstStyle/>
          <a:p>
            <a:pPr marL="0" indent="0">
              <a:buNone/>
            </a:pPr>
            <a:r>
              <a:rPr lang="en-US" sz="950" b="1" kern="0" spc="200" dirty="0">
                <a:solidFill>
                  <a:srgbClr val="FFFFFF"/>
                </a:solidFill>
                <a:latin typeface="Calibri" pitchFamily="34" charset="0"/>
                <a:ea typeface="Calibri" pitchFamily="34" charset="-122"/>
                <a:cs typeface="Calibri" pitchFamily="34" charset="-120"/>
              </a:rPr>
              <a:t>SURVEILLANCE &amp; DATA</a:t>
            </a:r>
            <a:endParaRPr lang="en-US" sz="950" dirty="0"/>
          </a:p>
        </p:txBody>
      </p:sp>
      <p:sp>
        <p:nvSpPr>
          <p:cNvPr id="29" name="Text 27"/>
          <p:cNvSpPr/>
          <p:nvPr/>
        </p:nvSpPr>
        <p:spPr>
          <a:xfrm>
            <a:off x="4828032" y="3218688"/>
            <a:ext cx="4023360" cy="493776"/>
          </a:xfrm>
          <a:prstGeom prst="rect">
            <a:avLst/>
          </a:prstGeom>
          <a:noFill/>
          <a:ln/>
        </p:spPr>
        <p:txBody>
          <a:bodyPr wrap="square" lIns="0" tIns="0" rIns="0" bIns="0" rtlCol="0" anchor="t"/>
          <a:lstStyle/>
          <a:p>
            <a:pPr marL="0" indent="0">
              <a:buNone/>
            </a:pPr>
            <a:r>
              <a:rPr lang="en-US" sz="950" b="1" dirty="0">
                <a:solidFill>
                  <a:srgbClr val="005F6B"/>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Improve transmission ascertainment (65% currently unknown)</a:t>
            </a:r>
            <a:endParaRPr lang="en-US" sz="950" dirty="0"/>
          </a:p>
        </p:txBody>
      </p:sp>
      <p:sp>
        <p:nvSpPr>
          <p:cNvPr id="30" name="Text 28"/>
          <p:cNvSpPr/>
          <p:nvPr/>
        </p:nvSpPr>
        <p:spPr>
          <a:xfrm>
            <a:off x="4828032" y="3730752"/>
            <a:ext cx="4023360" cy="493776"/>
          </a:xfrm>
          <a:prstGeom prst="rect">
            <a:avLst/>
          </a:prstGeom>
          <a:noFill/>
          <a:ln/>
        </p:spPr>
        <p:txBody>
          <a:bodyPr wrap="square" lIns="0" tIns="0" rIns="0" bIns="0" rtlCol="0" anchor="t"/>
          <a:lstStyle/>
          <a:p>
            <a:pPr marL="0" indent="0">
              <a:buNone/>
            </a:pPr>
            <a:r>
              <a:rPr lang="en-US" sz="950" b="1" dirty="0">
                <a:solidFill>
                  <a:srgbClr val="005F6B"/>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Strengthen death cause classification and vital registration linkage</a:t>
            </a:r>
            <a:endParaRPr lang="en-US" sz="950" dirty="0"/>
          </a:p>
        </p:txBody>
      </p:sp>
      <p:sp>
        <p:nvSpPr>
          <p:cNvPr id="31" name="Text 29"/>
          <p:cNvSpPr/>
          <p:nvPr/>
        </p:nvSpPr>
        <p:spPr>
          <a:xfrm>
            <a:off x="4828032" y="4242816"/>
            <a:ext cx="4023360" cy="493776"/>
          </a:xfrm>
          <a:prstGeom prst="rect">
            <a:avLst/>
          </a:prstGeom>
          <a:noFill/>
          <a:ln/>
        </p:spPr>
        <p:txBody>
          <a:bodyPr wrap="square" lIns="0" tIns="0" rIns="0" bIns="0" rtlCol="0" anchor="t"/>
          <a:lstStyle/>
          <a:p>
            <a:pPr marL="0" indent="0">
              <a:buNone/>
            </a:pPr>
            <a:r>
              <a:rPr lang="en-US" sz="950" b="1" dirty="0">
                <a:solidFill>
                  <a:srgbClr val="005F6B"/>
                </a:solidFill>
                <a:latin typeface="Calibri" pitchFamily="34" charset="0"/>
                <a:ea typeface="Calibri" pitchFamily="34" charset="-122"/>
                <a:cs typeface="Calibri" pitchFamily="34" charset="-120"/>
              </a:rPr>
              <a:t>→ </a:t>
            </a:r>
            <a:r>
              <a:rPr lang="en-US" sz="950" dirty="0">
                <a:solidFill>
                  <a:srgbClr val="1A1A1A"/>
                </a:solidFill>
                <a:latin typeface="Calibri" pitchFamily="34" charset="0"/>
                <a:ea typeface="Calibri" pitchFamily="34" charset="-122"/>
                <a:cs typeface="Calibri" pitchFamily="34" charset="-120"/>
              </a:rPr>
              <a:t>Enhance real-time monitoring through the national HIV database</a:t>
            </a:r>
            <a:endParaRPr lang="en-US" sz="9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Text 2"/>
          <p:cNvSpPr/>
          <p:nvPr/>
        </p:nvSpPr>
        <p:spPr>
          <a:xfrm>
            <a:off x="731520" y="457200"/>
            <a:ext cx="7772400" cy="502920"/>
          </a:xfrm>
          <a:prstGeom prst="rect">
            <a:avLst/>
          </a:prstGeom>
          <a:noFill/>
          <a:ln/>
        </p:spPr>
        <p:txBody>
          <a:bodyPr wrap="square" lIns="0" tIns="0" rIns="0" bIns="0" rtlCol="0" anchor="ctr"/>
          <a:lstStyle/>
          <a:p>
            <a:pPr marL="0" indent="0">
              <a:buNone/>
            </a:pPr>
            <a:r>
              <a:rPr lang="en-US" sz="2200" b="1" dirty="0">
                <a:solidFill>
                  <a:srgbClr val="C86A14"/>
                </a:solidFill>
                <a:latin typeface="Calibri" pitchFamily="34" charset="0"/>
                <a:ea typeface="Calibri" pitchFamily="34" charset="-122"/>
                <a:cs typeface="Calibri" pitchFamily="34" charset="-120"/>
              </a:rPr>
              <a:t>Data Sources &amp; Acknowledgements</a:t>
            </a:r>
            <a:endParaRPr lang="en-US" sz="2200" dirty="0"/>
          </a:p>
        </p:txBody>
      </p:sp>
      <p:sp>
        <p:nvSpPr>
          <p:cNvPr id="5" name="Text 3"/>
          <p:cNvSpPr/>
          <p:nvPr/>
        </p:nvSpPr>
        <p:spPr>
          <a:xfrm>
            <a:off x="731520" y="987552"/>
            <a:ext cx="8046720" cy="411480"/>
          </a:xfrm>
          <a:prstGeom prst="rect">
            <a:avLst/>
          </a:prstGeom>
          <a:noFill/>
          <a:ln/>
        </p:spPr>
        <p:txBody>
          <a:bodyPr wrap="square" lIns="0" tIns="0" rIns="0" bIns="0" rtlCol="0" anchor="ctr"/>
          <a:lstStyle/>
          <a:p>
            <a:pPr marL="0" indent="0">
              <a:buNone/>
            </a:pPr>
            <a:r>
              <a:rPr lang="en-US" sz="1100" b="1" dirty="0">
                <a:solidFill>
                  <a:srgbClr val="C86A14"/>
                </a:solidFill>
                <a:latin typeface="Calibri" pitchFamily="34" charset="0"/>
                <a:ea typeface="Calibri" pitchFamily="34" charset="-122"/>
                <a:cs typeface="Calibri" pitchFamily="34" charset="-120"/>
              </a:rPr>
              <a:t>▸ </a:t>
            </a:r>
            <a:r>
              <a:rPr lang="en-US" sz="1100" dirty="0">
                <a:solidFill>
                  <a:srgbClr val="C8E6E6"/>
                </a:solidFill>
                <a:latin typeface="Calibri" pitchFamily="34" charset="0"/>
                <a:ea typeface="Calibri" pitchFamily="34" charset="-122"/>
                <a:cs typeface="Calibri" pitchFamily="34" charset="-120"/>
              </a:rPr>
              <a:t>National HIV Database — Ministry of Health &amp; Medical Services (MOHMS)</a:t>
            </a:r>
            <a:endParaRPr lang="en-US" sz="1100" dirty="0"/>
          </a:p>
        </p:txBody>
      </p:sp>
      <p:sp>
        <p:nvSpPr>
          <p:cNvPr id="6" name="Text 4"/>
          <p:cNvSpPr/>
          <p:nvPr/>
        </p:nvSpPr>
        <p:spPr>
          <a:xfrm>
            <a:off x="731520" y="1517904"/>
            <a:ext cx="8046720" cy="411480"/>
          </a:xfrm>
          <a:prstGeom prst="rect">
            <a:avLst/>
          </a:prstGeom>
          <a:noFill/>
          <a:ln/>
        </p:spPr>
        <p:txBody>
          <a:bodyPr wrap="square" lIns="0" tIns="0" rIns="0" bIns="0" rtlCol="0" anchor="ctr"/>
          <a:lstStyle/>
          <a:p>
            <a:pPr marL="0" indent="0">
              <a:buNone/>
            </a:pPr>
            <a:r>
              <a:rPr lang="en-US" sz="1100" b="1" dirty="0">
                <a:solidFill>
                  <a:srgbClr val="C86A14"/>
                </a:solidFill>
                <a:latin typeface="Calibri" pitchFamily="34" charset="0"/>
                <a:ea typeface="Calibri" pitchFamily="34" charset="-122"/>
                <a:cs typeface="Calibri" pitchFamily="34" charset="-120"/>
              </a:rPr>
              <a:t>▸ </a:t>
            </a:r>
            <a:r>
              <a:rPr lang="en-US" sz="1100" dirty="0">
                <a:solidFill>
                  <a:srgbClr val="C8E6E6"/>
                </a:solidFill>
                <a:latin typeface="Calibri" pitchFamily="34" charset="0"/>
                <a:ea typeface="Calibri" pitchFamily="34" charset="-122"/>
                <a:cs typeface="Calibri" pitchFamily="34" charset="-120"/>
              </a:rPr>
              <a:t>Laboratory Information System (LIS) — Fiji Pathology Services</a:t>
            </a:r>
            <a:endParaRPr lang="en-US" sz="1100" dirty="0"/>
          </a:p>
        </p:txBody>
      </p:sp>
      <p:sp>
        <p:nvSpPr>
          <p:cNvPr id="7" name="Text 5"/>
          <p:cNvSpPr/>
          <p:nvPr/>
        </p:nvSpPr>
        <p:spPr>
          <a:xfrm>
            <a:off x="731520" y="1956816"/>
            <a:ext cx="8046720" cy="411480"/>
          </a:xfrm>
          <a:prstGeom prst="rect">
            <a:avLst/>
          </a:prstGeom>
          <a:noFill/>
          <a:ln/>
        </p:spPr>
        <p:txBody>
          <a:bodyPr wrap="square" lIns="0" tIns="0" rIns="0" bIns="0" rtlCol="0" anchor="ctr"/>
          <a:lstStyle/>
          <a:p>
            <a:pPr marL="0" indent="0">
              <a:buNone/>
            </a:pPr>
            <a:r>
              <a:rPr lang="en-US" sz="1100" b="1" dirty="0">
                <a:solidFill>
                  <a:srgbClr val="C86A14"/>
                </a:solidFill>
                <a:latin typeface="Calibri" pitchFamily="34" charset="0"/>
                <a:ea typeface="Calibri" pitchFamily="34" charset="-122"/>
                <a:cs typeface="Calibri" pitchFamily="34" charset="-120"/>
              </a:rPr>
              <a:t>▸ </a:t>
            </a:r>
            <a:r>
              <a:rPr lang="en-US" sz="1100" dirty="0">
                <a:solidFill>
                  <a:srgbClr val="C8E6E6"/>
                </a:solidFill>
                <a:latin typeface="Calibri" pitchFamily="34" charset="0"/>
                <a:ea typeface="Calibri" pitchFamily="34" charset="-122"/>
                <a:cs typeface="Calibri" pitchFamily="34" charset="-120"/>
              </a:rPr>
              <a:t>Divisional SRH Clinic Registers — Central, Western, Northern Divisions</a:t>
            </a:r>
            <a:endParaRPr lang="en-US" sz="1100" dirty="0"/>
          </a:p>
        </p:txBody>
      </p:sp>
      <p:sp>
        <p:nvSpPr>
          <p:cNvPr id="8" name="Text 6"/>
          <p:cNvSpPr/>
          <p:nvPr/>
        </p:nvSpPr>
        <p:spPr>
          <a:xfrm>
            <a:off x="731520" y="2395728"/>
            <a:ext cx="8046720" cy="411480"/>
          </a:xfrm>
          <a:prstGeom prst="rect">
            <a:avLst/>
          </a:prstGeom>
          <a:noFill/>
          <a:ln/>
        </p:spPr>
        <p:txBody>
          <a:bodyPr wrap="square" lIns="0" tIns="0" rIns="0" bIns="0" rtlCol="0" anchor="ctr"/>
          <a:lstStyle/>
          <a:p>
            <a:pPr marL="0" indent="0">
              <a:buNone/>
            </a:pPr>
            <a:r>
              <a:rPr lang="en-US" sz="1100" b="1" dirty="0">
                <a:solidFill>
                  <a:srgbClr val="C86A14"/>
                </a:solidFill>
                <a:latin typeface="Calibri" pitchFamily="34" charset="0"/>
                <a:ea typeface="Calibri" pitchFamily="34" charset="-122"/>
                <a:cs typeface="Calibri" pitchFamily="34" charset="-120"/>
              </a:rPr>
              <a:t>▸ </a:t>
            </a:r>
            <a:r>
              <a:rPr lang="en-US" sz="1100" dirty="0">
                <a:solidFill>
                  <a:srgbClr val="C8E6E6"/>
                </a:solidFill>
                <a:latin typeface="Calibri" pitchFamily="34" charset="0"/>
                <a:ea typeface="Calibri" pitchFamily="34" charset="-122"/>
                <a:cs typeface="Calibri" pitchFamily="34" charset="-120"/>
              </a:rPr>
              <a:t>Point-of-Care Testing (POCT) data — community testing programmes</a:t>
            </a:r>
            <a:endParaRPr lang="en-US" sz="1100" dirty="0"/>
          </a:p>
        </p:txBody>
      </p:sp>
      <p:sp>
        <p:nvSpPr>
          <p:cNvPr id="9" name="Text 7"/>
          <p:cNvSpPr/>
          <p:nvPr/>
        </p:nvSpPr>
        <p:spPr>
          <a:xfrm>
            <a:off x="731520" y="2834640"/>
            <a:ext cx="8046720" cy="411480"/>
          </a:xfrm>
          <a:prstGeom prst="rect">
            <a:avLst/>
          </a:prstGeom>
          <a:noFill/>
          <a:ln/>
        </p:spPr>
        <p:txBody>
          <a:bodyPr wrap="square" lIns="0" tIns="0" rIns="0" bIns="0" rtlCol="0" anchor="ctr"/>
          <a:lstStyle/>
          <a:p>
            <a:pPr marL="0" indent="0">
              <a:buNone/>
            </a:pPr>
            <a:r>
              <a:rPr lang="en-US" sz="1100" b="1" dirty="0">
                <a:solidFill>
                  <a:srgbClr val="C86A14"/>
                </a:solidFill>
                <a:latin typeface="Calibri" pitchFamily="34" charset="0"/>
                <a:ea typeface="Calibri" pitchFamily="34" charset="-122"/>
                <a:cs typeface="Calibri" pitchFamily="34" charset="-120"/>
              </a:rPr>
              <a:t>▸ </a:t>
            </a:r>
            <a:r>
              <a:rPr lang="en-US" sz="1100" dirty="0">
                <a:solidFill>
                  <a:srgbClr val="C8E6E6"/>
                </a:solidFill>
                <a:latin typeface="Calibri" pitchFamily="34" charset="0"/>
                <a:ea typeface="Calibri" pitchFamily="34" charset="-122"/>
                <a:cs typeface="Calibri" pitchFamily="34" charset="-120"/>
              </a:rPr>
              <a:t>mSupply Pharmaceutical Supply Data — ART dispensing records</a:t>
            </a:r>
            <a:endParaRPr lang="en-US" sz="1100" dirty="0"/>
          </a:p>
        </p:txBody>
      </p:sp>
      <p:sp>
        <p:nvSpPr>
          <p:cNvPr id="10" name="Text 8"/>
          <p:cNvSpPr/>
          <p:nvPr/>
        </p:nvSpPr>
        <p:spPr>
          <a:xfrm>
            <a:off x="731520" y="3273552"/>
            <a:ext cx="8046720" cy="411480"/>
          </a:xfrm>
          <a:prstGeom prst="rect">
            <a:avLst/>
          </a:prstGeom>
          <a:noFill/>
          <a:ln/>
        </p:spPr>
        <p:txBody>
          <a:bodyPr wrap="square" lIns="0" tIns="0" rIns="0" bIns="0" rtlCol="0" anchor="ctr"/>
          <a:lstStyle/>
          <a:p>
            <a:pPr marL="0" indent="0">
              <a:buNone/>
            </a:pPr>
            <a:r>
              <a:rPr lang="en-US" sz="1100" b="1" dirty="0">
                <a:solidFill>
                  <a:srgbClr val="C86A14"/>
                </a:solidFill>
                <a:latin typeface="Calibri" pitchFamily="34" charset="0"/>
                <a:ea typeface="Calibri" pitchFamily="34" charset="-122"/>
                <a:cs typeface="Calibri" pitchFamily="34" charset="-120"/>
              </a:rPr>
              <a:t>▸ </a:t>
            </a:r>
            <a:r>
              <a:rPr lang="en-US" sz="1100" dirty="0">
                <a:solidFill>
                  <a:srgbClr val="C8E6E6"/>
                </a:solidFill>
                <a:latin typeface="Calibri" pitchFamily="34" charset="0"/>
                <a:ea typeface="Calibri" pitchFamily="34" charset="-122"/>
                <a:cs typeface="Calibri" pitchFamily="34" charset="-120"/>
              </a:rPr>
              <a:t>Patient Information System (PATIS) and TAMANU — clinical care records</a:t>
            </a:r>
            <a:endParaRPr lang="en-US" sz="1100" dirty="0"/>
          </a:p>
        </p:txBody>
      </p:sp>
      <p:sp>
        <p:nvSpPr>
          <p:cNvPr id="11" name="Text 9"/>
          <p:cNvSpPr/>
          <p:nvPr/>
        </p:nvSpPr>
        <p:spPr>
          <a:xfrm>
            <a:off x="731520" y="3712464"/>
            <a:ext cx="8046720" cy="411480"/>
          </a:xfrm>
          <a:prstGeom prst="rect">
            <a:avLst/>
          </a:prstGeom>
          <a:noFill/>
          <a:ln/>
        </p:spPr>
        <p:txBody>
          <a:bodyPr wrap="square" lIns="0" tIns="0" rIns="0" bIns="0" rtlCol="0" anchor="ctr"/>
          <a:lstStyle/>
          <a:p>
            <a:pPr marL="0" indent="0">
              <a:buNone/>
            </a:pPr>
            <a:r>
              <a:rPr lang="en-US" sz="1100" b="1" dirty="0">
                <a:solidFill>
                  <a:srgbClr val="C86A14"/>
                </a:solidFill>
                <a:latin typeface="Calibri" pitchFamily="34" charset="0"/>
                <a:ea typeface="Calibri" pitchFamily="34" charset="-122"/>
                <a:cs typeface="Calibri" pitchFamily="34" charset="-120"/>
              </a:rPr>
              <a:t>▸ </a:t>
            </a:r>
            <a:r>
              <a:rPr lang="en-US" sz="1100" dirty="0">
                <a:solidFill>
                  <a:srgbClr val="C8E6E6"/>
                </a:solidFill>
                <a:latin typeface="Calibri" pitchFamily="34" charset="0"/>
                <a:ea typeface="Calibri" pitchFamily="34" charset="-122"/>
                <a:cs typeface="Calibri" pitchFamily="34" charset="-120"/>
              </a:rPr>
              <a:t>National TB Programme Case Register — TB-HIV co-infection data</a:t>
            </a:r>
            <a:endParaRPr lang="en-US" sz="1100" dirty="0"/>
          </a:p>
        </p:txBody>
      </p:sp>
      <p:sp>
        <p:nvSpPr>
          <p:cNvPr id="12" name="Text 10"/>
          <p:cNvSpPr/>
          <p:nvPr/>
        </p:nvSpPr>
        <p:spPr>
          <a:xfrm>
            <a:off x="731520" y="4151376"/>
            <a:ext cx="8046720" cy="411480"/>
          </a:xfrm>
          <a:prstGeom prst="rect">
            <a:avLst/>
          </a:prstGeom>
          <a:noFill/>
          <a:ln/>
        </p:spPr>
        <p:txBody>
          <a:bodyPr wrap="square" lIns="0" tIns="0" rIns="0" bIns="0" rtlCol="0" anchor="ctr"/>
          <a:lstStyle/>
          <a:p>
            <a:pPr marL="0" indent="0">
              <a:buNone/>
            </a:pPr>
            <a:r>
              <a:rPr lang="en-US" sz="1100" b="1" dirty="0">
                <a:solidFill>
                  <a:srgbClr val="C86A14"/>
                </a:solidFill>
                <a:latin typeface="Calibri" pitchFamily="34" charset="0"/>
                <a:ea typeface="Calibri" pitchFamily="34" charset="-122"/>
                <a:cs typeface="Calibri" pitchFamily="34" charset="-120"/>
              </a:rPr>
              <a:t>▸ </a:t>
            </a:r>
            <a:r>
              <a:rPr lang="en-US" sz="1100" dirty="0">
                <a:solidFill>
                  <a:srgbClr val="C8E6E6"/>
                </a:solidFill>
                <a:latin typeface="Calibri" pitchFamily="34" charset="0"/>
                <a:ea typeface="Calibri" pitchFamily="34" charset="-122"/>
                <a:cs typeface="Calibri" pitchFamily="34" charset="-120"/>
              </a:rPr>
              <a:t>UNAIDS Spectrum Estimates 2025 — population-level PLHIV estimates</a:t>
            </a:r>
            <a:endParaRPr lang="en-US" sz="1100" dirty="0"/>
          </a:p>
        </p:txBody>
      </p:sp>
      <p:sp>
        <p:nvSpPr>
          <p:cNvPr id="13" name="Shape 11"/>
          <p:cNvSpPr/>
          <p:nvPr/>
        </p:nvSpPr>
        <p:spPr>
          <a:xfrm>
            <a:off x="731520" y="4315968"/>
            <a:ext cx="8046720" cy="384048"/>
          </a:xfrm>
          <a:prstGeom prst="rect">
            <a:avLst/>
          </a:prstGeom>
          <a:solidFill>
            <a:srgbClr val="1A3535"/>
          </a:solidFill>
          <a:ln w="12700">
            <a:solidFill>
              <a:srgbClr val="1A3535"/>
            </a:solidFill>
            <a:prstDash val="solid"/>
          </a:ln>
        </p:spPr>
        <p:txBody>
          <a:bodyPr/>
          <a:lstStyle/>
          <a:p>
            <a:endParaRPr lang="en-FJ"/>
          </a:p>
        </p:txBody>
      </p:sp>
      <p:sp>
        <p:nvSpPr>
          <p:cNvPr id="14" name="Text 12"/>
          <p:cNvSpPr/>
          <p:nvPr/>
        </p:nvSpPr>
        <p:spPr>
          <a:xfrm>
            <a:off x="777240" y="4334256"/>
            <a:ext cx="7955280" cy="347472"/>
          </a:xfrm>
          <a:prstGeom prst="rect">
            <a:avLst/>
          </a:prstGeom>
          <a:noFill/>
          <a:ln/>
        </p:spPr>
        <p:txBody>
          <a:bodyPr wrap="square" lIns="0" tIns="0" rIns="0" bIns="0" rtlCol="0" anchor="ctr"/>
          <a:lstStyle/>
          <a:p>
            <a:pPr marL="0" indent="0">
              <a:buNone/>
            </a:pPr>
            <a:r>
              <a:rPr lang="en-US" sz="800" i="1" dirty="0">
                <a:solidFill>
                  <a:srgbClr val="C8E6E6"/>
                </a:solidFill>
                <a:latin typeface="Calibri" pitchFamily="34" charset="0"/>
                <a:ea typeface="Calibri" pitchFamily="34" charset="-122"/>
                <a:cs typeface="Calibri" pitchFamily="34" charset="-120"/>
              </a:rPr>
              <a:t>Compiled by: Joseph Mun Reddy, National Diagnostic Lead, SRH &amp; HIV Unit  |  Technical oversight: Dr Jason Mitchell, Interim Lead SRH &amp; HIV Unit and Chair N-HOCRT  |  Supported by DFAT / Kirby Institute, UNSW Sydney</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bg>
      <p:bgPr>
        <a:solidFill>
          <a:srgbClr val="004850"/>
        </a:solidFill>
        <a:effectLst/>
      </p:bgPr>
    </p:bg>
    <p:spTree>
      <p:nvGrpSpPr>
        <p:cNvPr id="1" name=""/>
        <p:cNvGrpSpPr/>
        <p:nvPr/>
      </p:nvGrpSpPr>
      <p:grpSpPr>
        <a:xfrm>
          <a:off x="0" y="0"/>
          <a:ext cx="0" cy="0"/>
          <a:chOff x="0" y="0"/>
          <a:chExt cx="0" cy="0"/>
        </a:xfrm>
      </p:grpSpPr>
      <p:sp>
        <p:nvSpPr>
          <p:cNvPr id="2" name="Shape 0"/>
          <p:cNvSpPr/>
          <p:nvPr/>
        </p:nvSpPr>
        <p:spPr>
          <a:xfrm>
            <a:off x="0" y="4800600"/>
            <a:ext cx="9144000" cy="342900"/>
          </a:xfrm>
          <a:prstGeom prst="rect">
            <a:avLst/>
          </a:prstGeom>
          <a:solidFill>
            <a:srgbClr val="C86A14"/>
          </a:solidFill>
          <a:ln w="12700">
            <a:solidFill>
              <a:srgbClr val="C86A14"/>
            </a:solidFill>
            <a:prstDash val="solid"/>
          </a:ln>
        </p:spPr>
        <p:txBody>
          <a:bodyPr/>
          <a:lstStyle/>
          <a:p>
            <a:endParaRPr lang="en-FJ"/>
          </a:p>
        </p:txBody>
      </p:sp>
      <p:sp>
        <p:nvSpPr>
          <p:cNvPr id="3" name="Shape 1"/>
          <p:cNvSpPr/>
          <p:nvPr/>
        </p:nvSpPr>
        <p:spPr>
          <a:xfrm>
            <a:off x="0" y="0"/>
            <a:ext cx="457200" cy="4800600"/>
          </a:xfrm>
          <a:prstGeom prst="rect">
            <a:avLst/>
          </a:prstGeom>
          <a:solidFill>
            <a:srgbClr val="C86A14"/>
          </a:solidFill>
          <a:ln w="12700">
            <a:solidFill>
              <a:srgbClr val="C86A14"/>
            </a:solidFill>
            <a:prstDash val="solid"/>
          </a:ln>
        </p:spPr>
        <p:txBody>
          <a:bodyPr/>
          <a:lstStyle/>
          <a:p>
            <a:endParaRPr lang="en-FJ"/>
          </a:p>
        </p:txBody>
      </p:sp>
      <p:sp>
        <p:nvSpPr>
          <p:cNvPr id="4" name="Shape 2"/>
          <p:cNvSpPr/>
          <p:nvPr/>
        </p:nvSpPr>
        <p:spPr>
          <a:xfrm>
            <a:off x="5943600" y="265176"/>
            <a:ext cx="3200400" cy="3200400"/>
          </a:xfrm>
          <a:prstGeom prst="ellipse">
            <a:avLst/>
          </a:prstGeom>
          <a:solidFill>
            <a:srgbClr val="007A7A">
              <a:alpha val="26000"/>
            </a:srgbClr>
          </a:solidFill>
          <a:ln w="12700">
            <a:solidFill>
              <a:srgbClr val="007A7A">
                <a:alpha val="26000"/>
              </a:srgbClr>
            </a:solidFill>
            <a:prstDash val="solid"/>
          </a:ln>
        </p:spPr>
        <p:txBody>
          <a:bodyPr/>
          <a:lstStyle/>
          <a:p>
            <a:endParaRPr lang="en-FJ"/>
          </a:p>
        </p:txBody>
      </p:sp>
      <p:sp>
        <p:nvSpPr>
          <p:cNvPr id="5" name="Shape 3"/>
          <p:cNvSpPr/>
          <p:nvPr/>
        </p:nvSpPr>
        <p:spPr>
          <a:xfrm>
            <a:off x="7040880" y="1325880"/>
            <a:ext cx="1828800" cy="1828800"/>
          </a:xfrm>
          <a:prstGeom prst="ellipse">
            <a:avLst/>
          </a:prstGeom>
          <a:solidFill>
            <a:srgbClr val="C86A14">
              <a:alpha val="18000"/>
            </a:srgbClr>
          </a:solidFill>
          <a:ln w="12700">
            <a:solidFill>
              <a:srgbClr val="C86A14">
                <a:alpha val="18000"/>
              </a:srgbClr>
            </a:solidFill>
            <a:prstDash val="solid"/>
          </a:ln>
        </p:spPr>
        <p:txBody>
          <a:bodyPr/>
          <a:lstStyle/>
          <a:p>
            <a:endParaRPr lang="en-FJ"/>
          </a:p>
        </p:txBody>
      </p:sp>
      <p:sp>
        <p:nvSpPr>
          <p:cNvPr id="6" name="Text 4"/>
          <p:cNvSpPr/>
          <p:nvPr/>
        </p:nvSpPr>
        <p:spPr>
          <a:xfrm>
            <a:off x="731520" y="502920"/>
            <a:ext cx="6400800" cy="822960"/>
          </a:xfrm>
          <a:prstGeom prst="rect">
            <a:avLst/>
          </a:prstGeom>
          <a:noFill/>
          <a:ln/>
        </p:spPr>
        <p:txBody>
          <a:bodyPr wrap="square" lIns="0" tIns="0" rIns="0" bIns="0"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Ministry of Health &amp;</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Medical Services</a:t>
            </a:r>
            <a:endParaRPr lang="en-US" sz="2400" dirty="0"/>
          </a:p>
        </p:txBody>
      </p:sp>
      <p:sp>
        <p:nvSpPr>
          <p:cNvPr id="7" name="Text 5"/>
          <p:cNvSpPr/>
          <p:nvPr/>
        </p:nvSpPr>
        <p:spPr>
          <a:xfrm>
            <a:off x="731520" y="1371600"/>
            <a:ext cx="6400800" cy="411480"/>
          </a:xfrm>
          <a:prstGeom prst="rect">
            <a:avLst/>
          </a:prstGeom>
          <a:noFill/>
          <a:ln/>
        </p:spPr>
        <p:txBody>
          <a:bodyPr wrap="square" lIns="0" tIns="0" rIns="0" bIns="0" rtlCol="0" anchor="ctr"/>
          <a:lstStyle/>
          <a:p>
            <a:pPr marL="0" indent="0">
              <a:buNone/>
            </a:pPr>
            <a:r>
              <a:rPr lang="en-US" sz="1400" dirty="0">
                <a:solidFill>
                  <a:srgbClr val="C8E6E6"/>
                </a:solidFill>
                <a:latin typeface="Calibri" pitchFamily="34" charset="0"/>
                <a:ea typeface="Calibri" pitchFamily="34" charset="-122"/>
                <a:cs typeface="Calibri" pitchFamily="34" charset="-120"/>
              </a:rPr>
              <a:t>Sexual &amp; Reproductive Health &amp; HIV Unit</a:t>
            </a:r>
            <a:endParaRPr lang="en-US" sz="1400" dirty="0"/>
          </a:p>
        </p:txBody>
      </p:sp>
      <p:sp>
        <p:nvSpPr>
          <p:cNvPr id="8" name="Text 6"/>
          <p:cNvSpPr/>
          <p:nvPr/>
        </p:nvSpPr>
        <p:spPr>
          <a:xfrm>
            <a:off x="731520" y="1783080"/>
            <a:ext cx="6400800" cy="347472"/>
          </a:xfrm>
          <a:prstGeom prst="rect">
            <a:avLst/>
          </a:prstGeom>
          <a:noFill/>
          <a:ln/>
        </p:spPr>
        <p:txBody>
          <a:bodyPr wrap="square" lIns="0" tIns="0" rIns="0" bIns="0" rtlCol="0" anchor="ctr"/>
          <a:lstStyle/>
          <a:p>
            <a:pPr marL="0" indent="0">
              <a:buNone/>
            </a:pPr>
            <a:r>
              <a:rPr lang="en-US" sz="1300" i="1" dirty="0">
                <a:solidFill>
                  <a:srgbClr val="C86A14"/>
                </a:solidFill>
                <a:latin typeface="Calibri" pitchFamily="34" charset="0"/>
                <a:ea typeface="Calibri" pitchFamily="34" charset="-122"/>
                <a:cs typeface="Calibri" pitchFamily="34" charset="-120"/>
              </a:rPr>
              <a:t>Republic of Fiji</a:t>
            </a:r>
            <a:endParaRPr lang="en-US" sz="1300" dirty="0"/>
          </a:p>
        </p:txBody>
      </p:sp>
      <p:sp>
        <p:nvSpPr>
          <p:cNvPr id="9" name="Text 7"/>
          <p:cNvSpPr/>
          <p:nvPr/>
        </p:nvSpPr>
        <p:spPr>
          <a:xfrm>
            <a:off x="731520" y="2423160"/>
            <a:ext cx="7772400" cy="43891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National HIV Surveillance Report 2025</a:t>
            </a:r>
            <a:endParaRPr lang="en-US" sz="1600" dirty="0"/>
          </a:p>
        </p:txBody>
      </p:sp>
      <p:sp>
        <p:nvSpPr>
          <p:cNvPr id="10" name="Text 8"/>
          <p:cNvSpPr/>
          <p:nvPr/>
        </p:nvSpPr>
        <p:spPr>
          <a:xfrm>
            <a:off x="731520" y="3127248"/>
            <a:ext cx="3200400" cy="256032"/>
          </a:xfrm>
          <a:prstGeom prst="rect">
            <a:avLst/>
          </a:prstGeom>
          <a:noFill/>
          <a:ln/>
        </p:spPr>
        <p:txBody>
          <a:bodyPr wrap="square" lIns="0" tIns="0" rIns="0" bIns="0" rtlCol="0" anchor="ctr"/>
          <a:lstStyle/>
          <a:p>
            <a:pPr marL="0" indent="0">
              <a:buNone/>
            </a:pPr>
            <a:r>
              <a:rPr lang="en-US" sz="1000" dirty="0">
                <a:solidFill>
                  <a:srgbClr val="C8E6E6"/>
                </a:solidFill>
                <a:latin typeface="Calibri" pitchFamily="34" charset="0"/>
                <a:ea typeface="Calibri" pitchFamily="34" charset="-122"/>
                <a:cs typeface="Calibri" pitchFamily="34" charset="-120"/>
              </a:rPr>
              <a:t>For further information:</a:t>
            </a:r>
            <a:endParaRPr lang="en-US" sz="1000" dirty="0"/>
          </a:p>
        </p:txBody>
      </p:sp>
      <p:sp>
        <p:nvSpPr>
          <p:cNvPr id="11" name="Text 9"/>
          <p:cNvSpPr/>
          <p:nvPr/>
        </p:nvSpPr>
        <p:spPr>
          <a:xfrm>
            <a:off x="731520" y="3401568"/>
            <a:ext cx="7315200" cy="841248"/>
          </a:xfrm>
          <a:prstGeom prst="rect">
            <a:avLst/>
          </a:prstGeom>
          <a:noFill/>
          <a:ln/>
        </p:spPr>
        <p:txBody>
          <a:bodyPr wrap="square" lIns="0" tIns="0" rIns="0" bIns="0" rtlCol="0" anchor="ctr"/>
          <a:lstStyle/>
          <a:p>
            <a:pPr marL="0" indent="0">
              <a:lnSpc>
                <a:spcPct val="130000"/>
              </a:lnSpc>
              <a:buNone/>
            </a:pPr>
            <a:r>
              <a:rPr lang="en-US" sz="1050" dirty="0">
                <a:solidFill>
                  <a:srgbClr val="C8E6E6"/>
                </a:solidFill>
                <a:latin typeface="Calibri" pitchFamily="34" charset="0"/>
                <a:ea typeface="Calibri" pitchFamily="34" charset="-122"/>
                <a:cs typeface="Calibri" pitchFamily="34" charset="-120"/>
              </a:rPr>
              <a:t>srh.hiv@health.gov.fj  |  www.health.gov.fj</a:t>
            </a:r>
            <a:endParaRPr lang="en-US" sz="1050" dirty="0"/>
          </a:p>
          <a:p>
            <a:pPr marL="0" indent="0">
              <a:lnSpc>
                <a:spcPct val="130000"/>
              </a:lnSpc>
              <a:buNone/>
            </a:pPr>
            <a:r>
              <a:rPr lang="en-US" sz="1050" dirty="0">
                <a:solidFill>
                  <a:srgbClr val="C8E6E6"/>
                </a:solidFill>
                <a:latin typeface="Calibri" pitchFamily="34" charset="0"/>
                <a:ea typeface="Calibri" pitchFamily="34" charset="-122"/>
                <a:cs typeface="Calibri" pitchFamily="34" charset="-120"/>
              </a:rPr>
              <a:t>Government Buildings, Suva, Republic of Fiji</a:t>
            </a:r>
            <a:endParaRPr lang="en-US" sz="1050" dirty="0"/>
          </a:p>
          <a:p>
            <a:pPr marL="0" indent="0">
              <a:lnSpc>
                <a:spcPct val="130000"/>
              </a:lnSpc>
              <a:buNone/>
            </a:pPr>
            <a:r>
              <a:rPr lang="en-US" sz="1050" dirty="0">
                <a:solidFill>
                  <a:srgbClr val="C8E6E6"/>
                </a:solidFill>
                <a:latin typeface="Calibri" pitchFamily="34" charset="0"/>
                <a:ea typeface="Calibri" pitchFamily="34" charset="-122"/>
                <a:cs typeface="Calibri" pitchFamily="34" charset="-120"/>
              </a:rPr>
              <a:t>Supported by DFAT through the Kirby Institute, UNSW Sydney</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663</TotalTime>
  <Words>2509</Words>
  <Application>Microsoft Macintosh PowerPoint</Application>
  <PresentationFormat>On-screen Show (16:9)</PresentationFormat>
  <Paragraphs>742</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Fiji HIV Surveillance Report 2025</dc:title>
  <dc:subject>PptxGenJS Presentation</dc:subject>
  <dc:creator>SRH &amp; HIV Unit, MOHMS Fiji</dc:creator>
  <cp:lastModifiedBy>Jason Mitchell</cp:lastModifiedBy>
  <cp:revision>6</cp:revision>
  <dcterms:created xsi:type="dcterms:W3CDTF">2026-04-08T17:29:58Z</dcterms:created>
  <dcterms:modified xsi:type="dcterms:W3CDTF">2026-04-15T03:48:54Z</dcterms:modified>
</cp:coreProperties>
</file>